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40"/>
  </p:notesMasterIdLst>
  <p:handoutMasterIdLst>
    <p:handoutMasterId r:id="rId41"/>
  </p:handoutMasterIdLst>
  <p:sldIdLst>
    <p:sldId id="383" r:id="rId5"/>
    <p:sldId id="329" r:id="rId6"/>
    <p:sldId id="431" r:id="rId7"/>
    <p:sldId id="442" r:id="rId8"/>
    <p:sldId id="444" r:id="rId9"/>
    <p:sldId id="443" r:id="rId10"/>
    <p:sldId id="441" r:id="rId11"/>
    <p:sldId id="445" r:id="rId12"/>
    <p:sldId id="446" r:id="rId13"/>
    <p:sldId id="447" r:id="rId14"/>
    <p:sldId id="448" r:id="rId15"/>
    <p:sldId id="449" r:id="rId16"/>
    <p:sldId id="450" r:id="rId17"/>
    <p:sldId id="452" r:id="rId18"/>
    <p:sldId id="453" r:id="rId19"/>
    <p:sldId id="361" r:id="rId20"/>
    <p:sldId id="455" r:id="rId21"/>
    <p:sldId id="456" r:id="rId22"/>
    <p:sldId id="457" r:id="rId23"/>
    <p:sldId id="458" r:id="rId24"/>
    <p:sldId id="459" r:id="rId25"/>
    <p:sldId id="460" r:id="rId26"/>
    <p:sldId id="461" r:id="rId27"/>
    <p:sldId id="462" r:id="rId28"/>
    <p:sldId id="463" r:id="rId29"/>
    <p:sldId id="464" r:id="rId30"/>
    <p:sldId id="465" r:id="rId31"/>
    <p:sldId id="466" r:id="rId32"/>
    <p:sldId id="467" r:id="rId33"/>
    <p:sldId id="468" r:id="rId34"/>
    <p:sldId id="469" r:id="rId35"/>
    <p:sldId id="470" r:id="rId36"/>
    <p:sldId id="471" r:id="rId37"/>
    <p:sldId id="472" r:id="rId38"/>
    <p:sldId id="473" r:id="rId39"/>
  </p:sldIdLst>
  <p:sldSz cx="12192000" cy="6858000"/>
  <p:notesSz cx="9388475" cy="7102475"/>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Лекция 1" id="{ACC24B29-0CC7-491A-A98A-CF7CBDBE501E}">
          <p14:sldIdLst>
            <p14:sldId id="383"/>
            <p14:sldId id="329"/>
            <p14:sldId id="431"/>
            <p14:sldId id="442"/>
            <p14:sldId id="444"/>
            <p14:sldId id="443"/>
            <p14:sldId id="441"/>
            <p14:sldId id="445"/>
            <p14:sldId id="446"/>
            <p14:sldId id="447"/>
            <p14:sldId id="448"/>
            <p14:sldId id="449"/>
            <p14:sldId id="450"/>
            <p14:sldId id="452"/>
            <p14:sldId id="453"/>
            <p14:sldId id="361"/>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AF"/>
    <a:srgbClr val="B50B3C"/>
    <a:srgbClr val="FFC000"/>
    <a:srgbClr val="F77DF1"/>
    <a:srgbClr val="2085B9"/>
    <a:srgbClr val="F8F808"/>
    <a:srgbClr val="FFFFB9"/>
    <a:srgbClr val="AC3201"/>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7459" autoAdjust="0"/>
  </p:normalViewPr>
  <p:slideViewPr>
    <p:cSldViewPr snapToGrid="0">
      <p:cViewPr varScale="1">
        <p:scale>
          <a:sx n="110" d="100"/>
          <a:sy n="110" d="100"/>
        </p:scale>
        <p:origin x="114" y="2058"/>
      </p:cViewPr>
      <p:guideLst>
        <p:guide orient="horz" pos="2160"/>
        <p:guide pos="3840"/>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0"/>
    </p:cViewPr>
  </p:sorterViewPr>
  <p:notesViewPr>
    <p:cSldViewPr snapToGrid="0">
      <p:cViewPr varScale="1">
        <p:scale>
          <a:sx n="127" d="100"/>
          <a:sy n="127" d="100"/>
        </p:scale>
        <p:origin x="1986"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pPr rtl="0"/>
            <a:endParaRPr lang="ru-RU" noProof="1"/>
          </a:p>
        </p:txBody>
      </p:sp>
      <p:sp>
        <p:nvSpPr>
          <p:cNvPr id="3" name="Дата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pPr rtl="0"/>
            <a:fld id="{A5484A8C-32F5-4EA2-89BC-F4F20C2F1F2B}" type="datetime1">
              <a:rPr lang="ru-RU" noProof="1" smtClean="0"/>
              <a:t>21.04.2025</a:t>
            </a:fld>
            <a:endParaRPr lang="ru-RU" noProof="1"/>
          </a:p>
        </p:txBody>
      </p:sp>
      <p:sp>
        <p:nvSpPr>
          <p:cNvPr id="4" name="Нижний колонтитул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pPr rtl="0"/>
            <a:endParaRPr lang="ru-RU" noProof="1"/>
          </a:p>
        </p:txBody>
      </p:sp>
      <p:sp>
        <p:nvSpPr>
          <p:cNvPr id="5" name="Номер слайда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pPr rtl="0"/>
            <a:fld id="{DBAA5490-FD59-4087-AC7E-016E8A4124C4}" type="slidenum">
              <a:rPr lang="ru-RU" noProof="1" smtClean="0"/>
              <a:t>‹#›</a:t>
            </a:fld>
            <a:endParaRPr lang="ru-RU" noProof="1"/>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pPr rtl="0"/>
            <a:endParaRPr lang="ru-RU" noProof="1"/>
          </a:p>
        </p:txBody>
      </p:sp>
      <p:sp>
        <p:nvSpPr>
          <p:cNvPr id="3" name="Дата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635349BE-49F4-4400-AFD2-1EF78FE6C96A}" type="datetime1">
              <a:rPr lang="ru-RU" noProof="1" smtClean="0"/>
              <a:pPr/>
              <a:t>21.04.2025</a:t>
            </a:fld>
            <a:endParaRPr lang="ru-RU" noProof="1"/>
          </a:p>
        </p:txBody>
      </p:sp>
      <p:sp>
        <p:nvSpPr>
          <p:cNvPr id="4" name="Образ слайда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pPr rtl="0"/>
            <a:endParaRPr lang="ru-RU" noProof="1"/>
          </a:p>
        </p:txBody>
      </p:sp>
      <p:sp>
        <p:nvSpPr>
          <p:cNvPr id="5" name="Заметки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Нижний колонтитул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pPr rtl="0"/>
            <a:endParaRPr lang="ru-RU" noProof="1"/>
          </a:p>
        </p:txBody>
      </p:sp>
      <p:sp>
        <p:nvSpPr>
          <p:cNvPr id="7" name="Номер слайда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pPr rtl="0"/>
            <a:fld id="{4CBCEA92-F142-4D57-B507-37BDAF44710C}" type="slidenum">
              <a:rPr lang="ru-RU" noProof="1" dirty="0" smtClean="0"/>
              <a:t>‹#›</a:t>
            </a:fld>
            <a:endParaRPr lang="ru-RU" noProof="1"/>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r>
              <a:rPr lang="ru-RU" noProof="1"/>
              <a:t>Чтобы использовать этот слайд анимированного заголовка с новым изображением: 1) Переместите верхнюю полупрозрачную фигуру в сторону. 2) Удалите изображение. 3) Щелкните значок рисунка, чтобы добавить новый рисунок. 4) Верните полупрозрачную фигуру в исходное положение. 5) Измените текст на слайде.</a:t>
            </a:r>
          </a:p>
          <a:p>
            <a:pPr rtl="0"/>
            <a:endParaRPr lang="ru-RU" noProof="1"/>
          </a:p>
        </p:txBody>
      </p:sp>
      <p:sp>
        <p:nvSpPr>
          <p:cNvPr id="4" name="Номер слайда 3"/>
          <p:cNvSpPr>
            <a:spLocks noGrp="1"/>
          </p:cNvSpPr>
          <p:nvPr>
            <p:ph type="sldNum" sz="quarter" idx="10"/>
          </p:nvPr>
        </p:nvSpPr>
        <p:spPr/>
        <p:txBody>
          <a:bodyPr rtlCol="0"/>
          <a:lstStyle/>
          <a:p>
            <a:pPr rtl="0"/>
            <a:fld id="{4CBCEA92-F142-4D57-B507-37BDAF44710C}" type="slidenum">
              <a:rPr lang="ru-RU" noProof="1" smtClean="0"/>
              <a:t>1</a:t>
            </a:fld>
            <a:endParaRPr lang="ru-RU" noProof="1"/>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B696D-9F8A-AE27-9281-8CBD683D294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C1BDA23-456C-D973-A9FD-D3A41247A5D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D8114A0-67CA-FB4B-D657-8CCFBEC1E5EB}"/>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DF7DE888-4AE8-62D4-AB17-A8F79B2C0FDF}"/>
              </a:ext>
            </a:extLst>
          </p:cNvPr>
          <p:cNvSpPr>
            <a:spLocks noGrp="1"/>
          </p:cNvSpPr>
          <p:nvPr>
            <p:ph type="sldNum" sz="quarter" idx="10"/>
          </p:nvPr>
        </p:nvSpPr>
        <p:spPr/>
        <p:txBody>
          <a:bodyPr rtlCol="0"/>
          <a:lstStyle/>
          <a:p>
            <a:pPr rtl="0"/>
            <a:fld id="{4CBCEA92-F142-4D57-B507-37BDAF44710C}" type="slidenum">
              <a:rPr lang="ru-RU" noProof="1" smtClean="0"/>
              <a:t>10</a:t>
            </a:fld>
            <a:endParaRPr lang="ru-RU" noProof="1"/>
          </a:p>
        </p:txBody>
      </p:sp>
    </p:spTree>
    <p:extLst>
      <p:ext uri="{BB962C8B-B14F-4D97-AF65-F5344CB8AC3E}">
        <p14:creationId xmlns:p14="http://schemas.microsoft.com/office/powerpoint/2010/main" val="375661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1628B-F10E-B32E-EDED-764A1CFFF81D}"/>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0A2703B-6E88-0E5F-809C-9F4A193EF3F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ABDBC77-42ED-4FE6-E97A-030E0F1A045F}"/>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42E2AD13-DB94-4F45-505D-5136465E3D40}"/>
              </a:ext>
            </a:extLst>
          </p:cNvPr>
          <p:cNvSpPr>
            <a:spLocks noGrp="1"/>
          </p:cNvSpPr>
          <p:nvPr>
            <p:ph type="sldNum" sz="quarter" idx="10"/>
          </p:nvPr>
        </p:nvSpPr>
        <p:spPr/>
        <p:txBody>
          <a:bodyPr rtlCol="0"/>
          <a:lstStyle/>
          <a:p>
            <a:pPr rtl="0"/>
            <a:fld id="{4CBCEA92-F142-4D57-B507-37BDAF44710C}" type="slidenum">
              <a:rPr lang="ru-RU" noProof="1" smtClean="0"/>
              <a:t>11</a:t>
            </a:fld>
            <a:endParaRPr lang="ru-RU" noProof="1"/>
          </a:p>
        </p:txBody>
      </p:sp>
    </p:spTree>
    <p:extLst>
      <p:ext uri="{BB962C8B-B14F-4D97-AF65-F5344CB8AC3E}">
        <p14:creationId xmlns:p14="http://schemas.microsoft.com/office/powerpoint/2010/main" val="105855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DA01E-29D2-42E6-F107-05F8E1687A6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A3F2FC7-D016-7D2F-29BD-C8FC4D1DEE4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78C4F84-2666-BBF9-A446-FBF260FB0C9E}"/>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EEBCD064-B927-21F2-9986-8D16EC44629C}"/>
              </a:ext>
            </a:extLst>
          </p:cNvPr>
          <p:cNvSpPr>
            <a:spLocks noGrp="1"/>
          </p:cNvSpPr>
          <p:nvPr>
            <p:ph type="sldNum" sz="quarter" idx="10"/>
          </p:nvPr>
        </p:nvSpPr>
        <p:spPr/>
        <p:txBody>
          <a:bodyPr rtlCol="0"/>
          <a:lstStyle/>
          <a:p>
            <a:pPr rtl="0"/>
            <a:fld id="{4CBCEA92-F142-4D57-B507-37BDAF44710C}" type="slidenum">
              <a:rPr lang="ru-RU" noProof="1" smtClean="0"/>
              <a:t>12</a:t>
            </a:fld>
            <a:endParaRPr lang="ru-RU" noProof="1"/>
          </a:p>
        </p:txBody>
      </p:sp>
    </p:spTree>
    <p:extLst>
      <p:ext uri="{BB962C8B-B14F-4D97-AF65-F5344CB8AC3E}">
        <p14:creationId xmlns:p14="http://schemas.microsoft.com/office/powerpoint/2010/main" val="349595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28092-7EB4-4799-EC44-DF61AA5A8B5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251B18C-E689-C841-E33B-D1739111ABF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A8A3FD3-199D-5CD6-58D8-718EE06E811F}"/>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0A04AEAC-C6A8-0418-5081-EDB58C868FF6}"/>
              </a:ext>
            </a:extLst>
          </p:cNvPr>
          <p:cNvSpPr>
            <a:spLocks noGrp="1"/>
          </p:cNvSpPr>
          <p:nvPr>
            <p:ph type="sldNum" sz="quarter" idx="10"/>
          </p:nvPr>
        </p:nvSpPr>
        <p:spPr/>
        <p:txBody>
          <a:bodyPr rtlCol="0"/>
          <a:lstStyle/>
          <a:p>
            <a:pPr rtl="0"/>
            <a:fld id="{4CBCEA92-F142-4D57-B507-37BDAF44710C}" type="slidenum">
              <a:rPr lang="ru-RU" noProof="1" smtClean="0"/>
              <a:t>13</a:t>
            </a:fld>
            <a:endParaRPr lang="ru-RU" noProof="1"/>
          </a:p>
        </p:txBody>
      </p:sp>
    </p:spTree>
    <p:extLst>
      <p:ext uri="{BB962C8B-B14F-4D97-AF65-F5344CB8AC3E}">
        <p14:creationId xmlns:p14="http://schemas.microsoft.com/office/powerpoint/2010/main" val="554126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6660A-400B-1328-33EA-EBCB5FD5CD4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42D8FDD-0D11-043E-7928-D378F582AB3E}"/>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9988AFB-6CC0-45A0-1912-50B8CB1174F7}"/>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52A9E9A2-E894-474F-EA37-806B8EDD1313}"/>
              </a:ext>
            </a:extLst>
          </p:cNvPr>
          <p:cNvSpPr>
            <a:spLocks noGrp="1"/>
          </p:cNvSpPr>
          <p:nvPr>
            <p:ph type="sldNum" sz="quarter" idx="10"/>
          </p:nvPr>
        </p:nvSpPr>
        <p:spPr/>
        <p:txBody>
          <a:bodyPr rtlCol="0"/>
          <a:lstStyle/>
          <a:p>
            <a:pPr rtl="0"/>
            <a:fld id="{4CBCEA92-F142-4D57-B507-37BDAF44710C}" type="slidenum">
              <a:rPr lang="ru-RU" noProof="1" smtClean="0"/>
              <a:t>14</a:t>
            </a:fld>
            <a:endParaRPr lang="ru-RU" noProof="1"/>
          </a:p>
        </p:txBody>
      </p:sp>
    </p:spTree>
    <p:extLst>
      <p:ext uri="{BB962C8B-B14F-4D97-AF65-F5344CB8AC3E}">
        <p14:creationId xmlns:p14="http://schemas.microsoft.com/office/powerpoint/2010/main" val="204803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7B09B-75FE-7C42-7DF7-CCD76A534E4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1EC300E-3DBF-AA71-9287-D565B749670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D9DD76B-59C1-63A7-2D58-82D05F5D480A}"/>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D14B9126-8936-B961-75C5-323FD4526607}"/>
              </a:ext>
            </a:extLst>
          </p:cNvPr>
          <p:cNvSpPr>
            <a:spLocks noGrp="1"/>
          </p:cNvSpPr>
          <p:nvPr>
            <p:ph type="sldNum" sz="quarter" idx="10"/>
          </p:nvPr>
        </p:nvSpPr>
        <p:spPr/>
        <p:txBody>
          <a:bodyPr rtlCol="0"/>
          <a:lstStyle/>
          <a:p>
            <a:pPr rtl="0"/>
            <a:fld id="{4CBCEA92-F142-4D57-B507-37BDAF44710C}" type="slidenum">
              <a:rPr lang="ru-RU" noProof="1" smtClean="0"/>
              <a:t>15</a:t>
            </a:fld>
            <a:endParaRPr lang="ru-RU" noProof="1"/>
          </a:p>
        </p:txBody>
      </p:sp>
    </p:spTree>
    <p:extLst>
      <p:ext uri="{BB962C8B-B14F-4D97-AF65-F5344CB8AC3E}">
        <p14:creationId xmlns:p14="http://schemas.microsoft.com/office/powerpoint/2010/main" val="401614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4CBCEA92-F142-4D57-B507-37BDAF44710C}" type="slidenum">
              <a:rPr lang="ru-RU" noProof="1" smtClean="0"/>
              <a:t>16</a:t>
            </a:fld>
            <a:endParaRPr lang="ru-RU" noProof="1"/>
          </a:p>
        </p:txBody>
      </p:sp>
    </p:spTree>
    <p:extLst>
      <p:ext uri="{BB962C8B-B14F-4D97-AF65-F5344CB8AC3E}">
        <p14:creationId xmlns:p14="http://schemas.microsoft.com/office/powerpoint/2010/main" val="1920947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BD42C-6E72-DF29-3C3A-BF9F183D843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63F10E5-B639-D1CB-8BE1-0177A0EF3E8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8251C8E-CFA2-A5C4-F19D-C706A6522542}"/>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EC21BFF1-7BAA-C3B0-979F-3520D59F3CB8}"/>
              </a:ext>
            </a:extLst>
          </p:cNvPr>
          <p:cNvSpPr>
            <a:spLocks noGrp="1"/>
          </p:cNvSpPr>
          <p:nvPr>
            <p:ph type="sldNum" sz="quarter" idx="10"/>
          </p:nvPr>
        </p:nvSpPr>
        <p:spPr/>
        <p:txBody>
          <a:bodyPr rtlCol="0"/>
          <a:lstStyle/>
          <a:p>
            <a:pPr rtl="0"/>
            <a:fld id="{4CBCEA92-F142-4D57-B507-37BDAF44710C}" type="slidenum">
              <a:rPr lang="ru-RU" noProof="1" smtClean="0"/>
              <a:t>17</a:t>
            </a:fld>
            <a:endParaRPr lang="ru-RU" noProof="1"/>
          </a:p>
        </p:txBody>
      </p:sp>
    </p:spTree>
    <p:extLst>
      <p:ext uri="{BB962C8B-B14F-4D97-AF65-F5344CB8AC3E}">
        <p14:creationId xmlns:p14="http://schemas.microsoft.com/office/powerpoint/2010/main" val="320041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323D-40F6-EC25-5208-E953A42873FE}"/>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FF6D3CC-8AF1-C52E-13B7-73256DC0E28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125A25B-726B-1AA9-65D9-8FAB7CC2EF46}"/>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90BAC17B-2722-4A71-0DFF-775AE7C16065}"/>
              </a:ext>
            </a:extLst>
          </p:cNvPr>
          <p:cNvSpPr>
            <a:spLocks noGrp="1"/>
          </p:cNvSpPr>
          <p:nvPr>
            <p:ph type="sldNum" sz="quarter" idx="10"/>
          </p:nvPr>
        </p:nvSpPr>
        <p:spPr/>
        <p:txBody>
          <a:bodyPr rtlCol="0"/>
          <a:lstStyle/>
          <a:p>
            <a:pPr rtl="0"/>
            <a:fld id="{4CBCEA92-F142-4D57-B507-37BDAF44710C}" type="slidenum">
              <a:rPr lang="ru-RU" noProof="1" smtClean="0"/>
              <a:t>18</a:t>
            </a:fld>
            <a:endParaRPr lang="ru-RU" noProof="1"/>
          </a:p>
        </p:txBody>
      </p:sp>
    </p:spTree>
    <p:extLst>
      <p:ext uri="{BB962C8B-B14F-4D97-AF65-F5344CB8AC3E}">
        <p14:creationId xmlns:p14="http://schemas.microsoft.com/office/powerpoint/2010/main" val="80656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A29AA-FBEF-1EC0-9446-0088E544067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12E11DA7-29D3-6744-5501-2C77F5B97CA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07F339A-9391-80EC-CCF4-193B66FE941A}"/>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D231BACC-22C8-01DB-F14B-448A2B495F66}"/>
              </a:ext>
            </a:extLst>
          </p:cNvPr>
          <p:cNvSpPr>
            <a:spLocks noGrp="1"/>
          </p:cNvSpPr>
          <p:nvPr>
            <p:ph type="sldNum" sz="quarter" idx="10"/>
          </p:nvPr>
        </p:nvSpPr>
        <p:spPr/>
        <p:txBody>
          <a:bodyPr rtlCol="0"/>
          <a:lstStyle/>
          <a:p>
            <a:pPr rtl="0"/>
            <a:fld id="{4CBCEA92-F142-4D57-B507-37BDAF44710C}" type="slidenum">
              <a:rPr lang="ru-RU" noProof="1" smtClean="0"/>
              <a:t>19</a:t>
            </a:fld>
            <a:endParaRPr lang="ru-RU" noProof="1"/>
          </a:p>
        </p:txBody>
      </p:sp>
    </p:spTree>
    <p:extLst>
      <p:ext uri="{BB962C8B-B14F-4D97-AF65-F5344CB8AC3E}">
        <p14:creationId xmlns:p14="http://schemas.microsoft.com/office/powerpoint/2010/main" val="158843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4CBCEA92-F142-4D57-B507-37BDAF44710C}" type="slidenum">
              <a:rPr lang="ru-RU" noProof="1" smtClean="0"/>
              <a:t>2</a:t>
            </a:fld>
            <a:endParaRPr lang="ru-RU" noProof="1"/>
          </a:p>
        </p:txBody>
      </p:sp>
    </p:spTree>
    <p:extLst>
      <p:ext uri="{BB962C8B-B14F-4D97-AF65-F5344CB8AC3E}">
        <p14:creationId xmlns:p14="http://schemas.microsoft.com/office/powerpoint/2010/main" val="113757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F7996-2758-8218-130E-8499D25CFE4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1AFAF59C-A7FB-0088-AC9B-2B791D35265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A8A7911-F335-B222-A5E0-883F7898C51A}"/>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126E86D4-2AA2-8685-9FE9-F48AB182CC43}"/>
              </a:ext>
            </a:extLst>
          </p:cNvPr>
          <p:cNvSpPr>
            <a:spLocks noGrp="1"/>
          </p:cNvSpPr>
          <p:nvPr>
            <p:ph type="sldNum" sz="quarter" idx="10"/>
          </p:nvPr>
        </p:nvSpPr>
        <p:spPr/>
        <p:txBody>
          <a:bodyPr rtlCol="0"/>
          <a:lstStyle/>
          <a:p>
            <a:pPr rtl="0"/>
            <a:fld id="{4CBCEA92-F142-4D57-B507-37BDAF44710C}" type="slidenum">
              <a:rPr lang="ru-RU" noProof="1" smtClean="0"/>
              <a:t>20</a:t>
            </a:fld>
            <a:endParaRPr lang="ru-RU" noProof="1"/>
          </a:p>
        </p:txBody>
      </p:sp>
    </p:spTree>
    <p:extLst>
      <p:ext uri="{BB962C8B-B14F-4D97-AF65-F5344CB8AC3E}">
        <p14:creationId xmlns:p14="http://schemas.microsoft.com/office/powerpoint/2010/main" val="798589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487A-4FE1-32D9-CC1D-055D8075328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AEC07D1-0BDC-BB39-A994-06B10A792F6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DD38FFB-05DF-8113-6039-C477FB17E09D}"/>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23DBC49F-AE22-A28C-CC1C-88ABAA02D699}"/>
              </a:ext>
            </a:extLst>
          </p:cNvPr>
          <p:cNvSpPr>
            <a:spLocks noGrp="1"/>
          </p:cNvSpPr>
          <p:nvPr>
            <p:ph type="sldNum" sz="quarter" idx="10"/>
          </p:nvPr>
        </p:nvSpPr>
        <p:spPr/>
        <p:txBody>
          <a:bodyPr rtlCol="0"/>
          <a:lstStyle/>
          <a:p>
            <a:pPr rtl="0"/>
            <a:fld id="{4CBCEA92-F142-4D57-B507-37BDAF44710C}" type="slidenum">
              <a:rPr lang="ru-RU" noProof="1" smtClean="0"/>
              <a:t>21</a:t>
            </a:fld>
            <a:endParaRPr lang="ru-RU" noProof="1"/>
          </a:p>
        </p:txBody>
      </p:sp>
    </p:spTree>
    <p:extLst>
      <p:ext uri="{BB962C8B-B14F-4D97-AF65-F5344CB8AC3E}">
        <p14:creationId xmlns:p14="http://schemas.microsoft.com/office/powerpoint/2010/main" val="2504791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BDF23-9292-00F0-D6CC-85D51FE1CC0E}"/>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48A2027-D921-9BAF-E0F1-A1BABC172A6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80DEA06-E717-129F-DBF2-DCAA8D46CEAF}"/>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6522B9ED-C6DC-99EE-C1C7-456AE7D9389D}"/>
              </a:ext>
            </a:extLst>
          </p:cNvPr>
          <p:cNvSpPr>
            <a:spLocks noGrp="1"/>
          </p:cNvSpPr>
          <p:nvPr>
            <p:ph type="sldNum" sz="quarter" idx="10"/>
          </p:nvPr>
        </p:nvSpPr>
        <p:spPr/>
        <p:txBody>
          <a:bodyPr rtlCol="0"/>
          <a:lstStyle/>
          <a:p>
            <a:pPr rtl="0"/>
            <a:fld id="{4CBCEA92-F142-4D57-B507-37BDAF44710C}" type="slidenum">
              <a:rPr lang="ru-RU" noProof="1" smtClean="0"/>
              <a:t>22</a:t>
            </a:fld>
            <a:endParaRPr lang="ru-RU" noProof="1"/>
          </a:p>
        </p:txBody>
      </p:sp>
    </p:spTree>
    <p:extLst>
      <p:ext uri="{BB962C8B-B14F-4D97-AF65-F5344CB8AC3E}">
        <p14:creationId xmlns:p14="http://schemas.microsoft.com/office/powerpoint/2010/main" val="300712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79CF-63E1-58F3-2ADE-C827FC0AF1D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DE2BD23-B08A-1280-DE5A-12C8D35FFAD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772F5B0-A5C5-EC80-5EF7-CCE4A94E9A25}"/>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A6258872-1F44-7EC5-090E-E1DC13D69977}"/>
              </a:ext>
            </a:extLst>
          </p:cNvPr>
          <p:cNvSpPr>
            <a:spLocks noGrp="1"/>
          </p:cNvSpPr>
          <p:nvPr>
            <p:ph type="sldNum" sz="quarter" idx="10"/>
          </p:nvPr>
        </p:nvSpPr>
        <p:spPr/>
        <p:txBody>
          <a:bodyPr rtlCol="0"/>
          <a:lstStyle/>
          <a:p>
            <a:pPr rtl="0"/>
            <a:fld id="{4CBCEA92-F142-4D57-B507-37BDAF44710C}" type="slidenum">
              <a:rPr lang="ru-RU" noProof="1" smtClean="0"/>
              <a:t>23</a:t>
            </a:fld>
            <a:endParaRPr lang="ru-RU" noProof="1"/>
          </a:p>
        </p:txBody>
      </p:sp>
    </p:spTree>
    <p:extLst>
      <p:ext uri="{BB962C8B-B14F-4D97-AF65-F5344CB8AC3E}">
        <p14:creationId xmlns:p14="http://schemas.microsoft.com/office/powerpoint/2010/main" val="68994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D812F-F9BF-399A-2B99-3522842CF18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F23974A-BD9D-E610-9AFE-E5589682055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A693F62-C330-201F-9C7C-96ACD2A9B800}"/>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421A2523-6419-F341-AC1E-8120285D1BBD}"/>
              </a:ext>
            </a:extLst>
          </p:cNvPr>
          <p:cNvSpPr>
            <a:spLocks noGrp="1"/>
          </p:cNvSpPr>
          <p:nvPr>
            <p:ph type="sldNum" sz="quarter" idx="10"/>
          </p:nvPr>
        </p:nvSpPr>
        <p:spPr/>
        <p:txBody>
          <a:bodyPr rtlCol="0"/>
          <a:lstStyle/>
          <a:p>
            <a:pPr rtl="0"/>
            <a:fld id="{4CBCEA92-F142-4D57-B507-37BDAF44710C}" type="slidenum">
              <a:rPr lang="ru-RU" noProof="1" smtClean="0"/>
              <a:t>24</a:t>
            </a:fld>
            <a:endParaRPr lang="ru-RU" noProof="1"/>
          </a:p>
        </p:txBody>
      </p:sp>
    </p:spTree>
    <p:extLst>
      <p:ext uri="{BB962C8B-B14F-4D97-AF65-F5344CB8AC3E}">
        <p14:creationId xmlns:p14="http://schemas.microsoft.com/office/powerpoint/2010/main" val="126663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CB2BE-94FE-00D6-93A1-6A1E2706FAE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95F48D7-FEA9-15B1-76BF-A8839FA64C9E}"/>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F208845-5C27-FBA6-E6AA-EF5325FFAD99}"/>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261D3698-7D50-CE45-5A7B-D7C9D97FCCDE}"/>
              </a:ext>
            </a:extLst>
          </p:cNvPr>
          <p:cNvSpPr>
            <a:spLocks noGrp="1"/>
          </p:cNvSpPr>
          <p:nvPr>
            <p:ph type="sldNum" sz="quarter" idx="10"/>
          </p:nvPr>
        </p:nvSpPr>
        <p:spPr/>
        <p:txBody>
          <a:bodyPr rtlCol="0"/>
          <a:lstStyle/>
          <a:p>
            <a:pPr rtl="0"/>
            <a:fld id="{4CBCEA92-F142-4D57-B507-37BDAF44710C}" type="slidenum">
              <a:rPr lang="ru-RU" noProof="1" smtClean="0"/>
              <a:t>25</a:t>
            </a:fld>
            <a:endParaRPr lang="ru-RU" noProof="1"/>
          </a:p>
        </p:txBody>
      </p:sp>
    </p:spTree>
    <p:extLst>
      <p:ext uri="{BB962C8B-B14F-4D97-AF65-F5344CB8AC3E}">
        <p14:creationId xmlns:p14="http://schemas.microsoft.com/office/powerpoint/2010/main" val="2794697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72C00-860E-DB9D-9EB5-714B82A0BD6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B33ADDE-B2D9-BA9C-46BC-B25A62A8106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84FDC57-ACB9-A89B-0401-EC9423E8D3DC}"/>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AB857EF6-4BD9-9011-D5FD-3D0F52CDC812}"/>
              </a:ext>
            </a:extLst>
          </p:cNvPr>
          <p:cNvSpPr>
            <a:spLocks noGrp="1"/>
          </p:cNvSpPr>
          <p:nvPr>
            <p:ph type="sldNum" sz="quarter" idx="10"/>
          </p:nvPr>
        </p:nvSpPr>
        <p:spPr/>
        <p:txBody>
          <a:bodyPr rtlCol="0"/>
          <a:lstStyle/>
          <a:p>
            <a:pPr rtl="0"/>
            <a:fld id="{4CBCEA92-F142-4D57-B507-37BDAF44710C}" type="slidenum">
              <a:rPr lang="ru-RU" noProof="1" smtClean="0"/>
              <a:t>26</a:t>
            </a:fld>
            <a:endParaRPr lang="ru-RU" noProof="1"/>
          </a:p>
        </p:txBody>
      </p:sp>
    </p:spTree>
    <p:extLst>
      <p:ext uri="{BB962C8B-B14F-4D97-AF65-F5344CB8AC3E}">
        <p14:creationId xmlns:p14="http://schemas.microsoft.com/office/powerpoint/2010/main" val="2100876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BF974-01BC-2A90-C553-6DD0BE19467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856B896D-0C44-90AB-82F1-7E1664830F6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DF880B7-569F-F3DD-E415-3272ED84FEF3}"/>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F141901E-D7B6-6CDA-97ED-FD57DE8821D3}"/>
              </a:ext>
            </a:extLst>
          </p:cNvPr>
          <p:cNvSpPr>
            <a:spLocks noGrp="1"/>
          </p:cNvSpPr>
          <p:nvPr>
            <p:ph type="sldNum" sz="quarter" idx="10"/>
          </p:nvPr>
        </p:nvSpPr>
        <p:spPr/>
        <p:txBody>
          <a:bodyPr rtlCol="0"/>
          <a:lstStyle/>
          <a:p>
            <a:pPr rtl="0"/>
            <a:fld id="{4CBCEA92-F142-4D57-B507-37BDAF44710C}" type="slidenum">
              <a:rPr lang="ru-RU" noProof="1" smtClean="0"/>
              <a:t>27</a:t>
            </a:fld>
            <a:endParaRPr lang="ru-RU" noProof="1"/>
          </a:p>
        </p:txBody>
      </p:sp>
    </p:spTree>
    <p:extLst>
      <p:ext uri="{BB962C8B-B14F-4D97-AF65-F5344CB8AC3E}">
        <p14:creationId xmlns:p14="http://schemas.microsoft.com/office/powerpoint/2010/main" val="400285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EDC47-EECA-E9D4-9B18-280915CFE145}"/>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8BF68704-8EB1-A74F-5FA5-D80E7FB6A8C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A0E9B63-520A-2247-654E-81BE7FEFA945}"/>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40BA0594-3EC0-D5CE-627D-50901438AAD0}"/>
              </a:ext>
            </a:extLst>
          </p:cNvPr>
          <p:cNvSpPr>
            <a:spLocks noGrp="1"/>
          </p:cNvSpPr>
          <p:nvPr>
            <p:ph type="sldNum" sz="quarter" idx="10"/>
          </p:nvPr>
        </p:nvSpPr>
        <p:spPr/>
        <p:txBody>
          <a:bodyPr rtlCol="0"/>
          <a:lstStyle/>
          <a:p>
            <a:pPr rtl="0"/>
            <a:fld id="{4CBCEA92-F142-4D57-B507-37BDAF44710C}" type="slidenum">
              <a:rPr lang="ru-RU" noProof="1" smtClean="0"/>
              <a:t>28</a:t>
            </a:fld>
            <a:endParaRPr lang="ru-RU" noProof="1"/>
          </a:p>
        </p:txBody>
      </p:sp>
    </p:spTree>
    <p:extLst>
      <p:ext uri="{BB962C8B-B14F-4D97-AF65-F5344CB8AC3E}">
        <p14:creationId xmlns:p14="http://schemas.microsoft.com/office/powerpoint/2010/main" val="232225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49BF7-4621-69C8-F126-8A16AD58625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BD330DA-B7CD-896B-58CB-D4650F3813B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453E4D-5610-D783-648F-BA9FFB0A85BD}"/>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F87E68E5-5FA8-C6FE-6093-0D8EE3AE6FE4}"/>
              </a:ext>
            </a:extLst>
          </p:cNvPr>
          <p:cNvSpPr>
            <a:spLocks noGrp="1"/>
          </p:cNvSpPr>
          <p:nvPr>
            <p:ph type="sldNum" sz="quarter" idx="10"/>
          </p:nvPr>
        </p:nvSpPr>
        <p:spPr/>
        <p:txBody>
          <a:bodyPr rtlCol="0"/>
          <a:lstStyle/>
          <a:p>
            <a:pPr rtl="0"/>
            <a:fld id="{4CBCEA92-F142-4D57-B507-37BDAF44710C}" type="slidenum">
              <a:rPr lang="ru-RU" noProof="1" smtClean="0"/>
              <a:t>29</a:t>
            </a:fld>
            <a:endParaRPr lang="ru-RU" noProof="1"/>
          </a:p>
        </p:txBody>
      </p:sp>
    </p:spTree>
    <p:extLst>
      <p:ext uri="{BB962C8B-B14F-4D97-AF65-F5344CB8AC3E}">
        <p14:creationId xmlns:p14="http://schemas.microsoft.com/office/powerpoint/2010/main" val="418527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4CBCEA92-F142-4D57-B507-37BDAF44710C}" type="slidenum">
              <a:rPr lang="ru-RU" noProof="1" smtClean="0"/>
              <a:t>3</a:t>
            </a:fld>
            <a:endParaRPr lang="ru-RU" noProof="1"/>
          </a:p>
        </p:txBody>
      </p:sp>
    </p:spTree>
    <p:extLst>
      <p:ext uri="{BB962C8B-B14F-4D97-AF65-F5344CB8AC3E}">
        <p14:creationId xmlns:p14="http://schemas.microsoft.com/office/powerpoint/2010/main" val="53918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0C146-1E68-2E30-93E1-79B5108A86E5}"/>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41C01FF-70BC-C49F-719C-C2C4AAE9594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82FFB79-43C2-2D60-9BE7-FAA37AA81A62}"/>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CCF32500-0052-DB2F-B000-23910D4897F3}"/>
              </a:ext>
            </a:extLst>
          </p:cNvPr>
          <p:cNvSpPr>
            <a:spLocks noGrp="1"/>
          </p:cNvSpPr>
          <p:nvPr>
            <p:ph type="sldNum" sz="quarter" idx="10"/>
          </p:nvPr>
        </p:nvSpPr>
        <p:spPr/>
        <p:txBody>
          <a:bodyPr rtlCol="0"/>
          <a:lstStyle/>
          <a:p>
            <a:pPr rtl="0"/>
            <a:fld id="{4CBCEA92-F142-4D57-B507-37BDAF44710C}" type="slidenum">
              <a:rPr lang="ru-RU" noProof="1" smtClean="0"/>
              <a:t>30</a:t>
            </a:fld>
            <a:endParaRPr lang="ru-RU" noProof="1"/>
          </a:p>
        </p:txBody>
      </p:sp>
    </p:spTree>
    <p:extLst>
      <p:ext uri="{BB962C8B-B14F-4D97-AF65-F5344CB8AC3E}">
        <p14:creationId xmlns:p14="http://schemas.microsoft.com/office/powerpoint/2010/main" val="234203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F2516-4A1E-A21A-747B-17460D3F5B5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5E416F4-D0ED-0205-E11C-C45BB449180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28576496-3A7D-C267-65A3-C16E78CDA4E0}"/>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A9E45A2D-D5D7-B605-ABC9-53B6A5097E0A}"/>
              </a:ext>
            </a:extLst>
          </p:cNvPr>
          <p:cNvSpPr>
            <a:spLocks noGrp="1"/>
          </p:cNvSpPr>
          <p:nvPr>
            <p:ph type="sldNum" sz="quarter" idx="10"/>
          </p:nvPr>
        </p:nvSpPr>
        <p:spPr/>
        <p:txBody>
          <a:bodyPr rtlCol="0"/>
          <a:lstStyle/>
          <a:p>
            <a:pPr rtl="0"/>
            <a:fld id="{4CBCEA92-F142-4D57-B507-37BDAF44710C}" type="slidenum">
              <a:rPr lang="ru-RU" noProof="1" smtClean="0"/>
              <a:t>31</a:t>
            </a:fld>
            <a:endParaRPr lang="ru-RU" noProof="1"/>
          </a:p>
        </p:txBody>
      </p:sp>
    </p:spTree>
    <p:extLst>
      <p:ext uri="{BB962C8B-B14F-4D97-AF65-F5344CB8AC3E}">
        <p14:creationId xmlns:p14="http://schemas.microsoft.com/office/powerpoint/2010/main" val="2091188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5784-1170-A6F9-744F-8AE533F7607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483C614-52CA-B6F8-D7EB-D21A7D2834C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ACC18CE5-80D3-CCD3-60D0-70E2646305DB}"/>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2F091711-C479-C507-EFD9-8335487DD48B}"/>
              </a:ext>
            </a:extLst>
          </p:cNvPr>
          <p:cNvSpPr>
            <a:spLocks noGrp="1"/>
          </p:cNvSpPr>
          <p:nvPr>
            <p:ph type="sldNum" sz="quarter" idx="10"/>
          </p:nvPr>
        </p:nvSpPr>
        <p:spPr/>
        <p:txBody>
          <a:bodyPr rtlCol="0"/>
          <a:lstStyle/>
          <a:p>
            <a:pPr rtl="0"/>
            <a:fld id="{4CBCEA92-F142-4D57-B507-37BDAF44710C}" type="slidenum">
              <a:rPr lang="ru-RU" noProof="1" smtClean="0"/>
              <a:t>32</a:t>
            </a:fld>
            <a:endParaRPr lang="ru-RU" noProof="1"/>
          </a:p>
        </p:txBody>
      </p:sp>
    </p:spTree>
    <p:extLst>
      <p:ext uri="{BB962C8B-B14F-4D97-AF65-F5344CB8AC3E}">
        <p14:creationId xmlns:p14="http://schemas.microsoft.com/office/powerpoint/2010/main" val="334001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6364B-E39D-0555-B343-7191DA1F2E9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FEAF3A6-468B-01E8-8762-2E9AF9AB469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581B462C-6798-4291-42D7-D39D2CC61000}"/>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8384FB35-2FA1-704A-3768-361AB17BCFD2}"/>
              </a:ext>
            </a:extLst>
          </p:cNvPr>
          <p:cNvSpPr>
            <a:spLocks noGrp="1"/>
          </p:cNvSpPr>
          <p:nvPr>
            <p:ph type="sldNum" sz="quarter" idx="10"/>
          </p:nvPr>
        </p:nvSpPr>
        <p:spPr/>
        <p:txBody>
          <a:bodyPr rtlCol="0"/>
          <a:lstStyle/>
          <a:p>
            <a:pPr rtl="0"/>
            <a:fld id="{4CBCEA92-F142-4D57-B507-37BDAF44710C}" type="slidenum">
              <a:rPr lang="ru-RU" noProof="1" smtClean="0"/>
              <a:t>33</a:t>
            </a:fld>
            <a:endParaRPr lang="ru-RU" noProof="1"/>
          </a:p>
        </p:txBody>
      </p:sp>
    </p:spTree>
    <p:extLst>
      <p:ext uri="{BB962C8B-B14F-4D97-AF65-F5344CB8AC3E}">
        <p14:creationId xmlns:p14="http://schemas.microsoft.com/office/powerpoint/2010/main" val="3601870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2F819-72EC-8983-57C2-B87F38C0CFB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EC2C3FF-2BD1-B27A-1D0F-2A08BFDAC0A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3EEC21D-AC58-0814-717F-1FF70B37FB4D}"/>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5DD58599-4BDF-E1D0-D81E-A428CEA23D0D}"/>
              </a:ext>
            </a:extLst>
          </p:cNvPr>
          <p:cNvSpPr>
            <a:spLocks noGrp="1"/>
          </p:cNvSpPr>
          <p:nvPr>
            <p:ph type="sldNum" sz="quarter" idx="10"/>
          </p:nvPr>
        </p:nvSpPr>
        <p:spPr/>
        <p:txBody>
          <a:bodyPr rtlCol="0"/>
          <a:lstStyle/>
          <a:p>
            <a:pPr rtl="0"/>
            <a:fld id="{4CBCEA92-F142-4D57-B507-37BDAF44710C}" type="slidenum">
              <a:rPr lang="ru-RU" noProof="1" smtClean="0"/>
              <a:t>34</a:t>
            </a:fld>
            <a:endParaRPr lang="ru-RU" noProof="1"/>
          </a:p>
        </p:txBody>
      </p:sp>
    </p:spTree>
    <p:extLst>
      <p:ext uri="{BB962C8B-B14F-4D97-AF65-F5344CB8AC3E}">
        <p14:creationId xmlns:p14="http://schemas.microsoft.com/office/powerpoint/2010/main" val="126543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5"/>
          </p:nvPr>
        </p:nvSpPr>
        <p:spPr/>
        <p:txBody>
          <a:bodyPr rtlCol="0"/>
          <a:lstStyle/>
          <a:p>
            <a:pPr rtl="0"/>
            <a:fld id="{4CBCEA92-F142-4D57-B507-37BDAF44710C}" type="slidenum">
              <a:rPr lang="ru-RU" noProof="1" smtClean="0"/>
              <a:t>35</a:t>
            </a:fld>
            <a:endParaRPr lang="ru-RU" noProof="1"/>
          </a:p>
        </p:txBody>
      </p:sp>
    </p:spTree>
    <p:extLst>
      <p:ext uri="{BB962C8B-B14F-4D97-AF65-F5344CB8AC3E}">
        <p14:creationId xmlns:p14="http://schemas.microsoft.com/office/powerpoint/2010/main" val="398656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05C82-1155-8000-9551-2B399C75732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1A6AE9A-D7FF-81E6-552F-0F5290C8BBF6}"/>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20D179E8-BE4C-6161-64A2-8EE42B4398AE}"/>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BAA27FD9-D296-2DB4-ECA5-E102D1F351FB}"/>
              </a:ext>
            </a:extLst>
          </p:cNvPr>
          <p:cNvSpPr>
            <a:spLocks noGrp="1"/>
          </p:cNvSpPr>
          <p:nvPr>
            <p:ph type="sldNum" sz="quarter" idx="10"/>
          </p:nvPr>
        </p:nvSpPr>
        <p:spPr/>
        <p:txBody>
          <a:bodyPr rtlCol="0"/>
          <a:lstStyle/>
          <a:p>
            <a:pPr rtl="0"/>
            <a:fld id="{4CBCEA92-F142-4D57-B507-37BDAF44710C}" type="slidenum">
              <a:rPr lang="ru-RU" noProof="1" smtClean="0"/>
              <a:t>4</a:t>
            </a:fld>
            <a:endParaRPr lang="ru-RU" noProof="1"/>
          </a:p>
        </p:txBody>
      </p:sp>
    </p:spTree>
    <p:extLst>
      <p:ext uri="{BB962C8B-B14F-4D97-AF65-F5344CB8AC3E}">
        <p14:creationId xmlns:p14="http://schemas.microsoft.com/office/powerpoint/2010/main" val="40204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358AE-76CC-45B8-4061-2F565B24055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F42AAF00-FD6A-F178-289A-A59429C3A94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92ED8EA-D5D9-B711-5A98-B6B08E75E38D}"/>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78D70CFC-52C1-3846-A724-7BF5DF24956E}"/>
              </a:ext>
            </a:extLst>
          </p:cNvPr>
          <p:cNvSpPr>
            <a:spLocks noGrp="1"/>
          </p:cNvSpPr>
          <p:nvPr>
            <p:ph type="sldNum" sz="quarter" idx="10"/>
          </p:nvPr>
        </p:nvSpPr>
        <p:spPr/>
        <p:txBody>
          <a:bodyPr rtlCol="0"/>
          <a:lstStyle/>
          <a:p>
            <a:pPr rtl="0"/>
            <a:fld id="{4CBCEA92-F142-4D57-B507-37BDAF44710C}" type="slidenum">
              <a:rPr lang="ru-RU" noProof="1" smtClean="0"/>
              <a:t>5</a:t>
            </a:fld>
            <a:endParaRPr lang="ru-RU" noProof="1"/>
          </a:p>
        </p:txBody>
      </p:sp>
    </p:spTree>
    <p:extLst>
      <p:ext uri="{BB962C8B-B14F-4D97-AF65-F5344CB8AC3E}">
        <p14:creationId xmlns:p14="http://schemas.microsoft.com/office/powerpoint/2010/main" val="290203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3278D-329A-BCFC-E163-5594FB1F975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455B1E7-50FB-610C-D9BC-4CB96F84C71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14299E0-3FB6-CE57-85F6-29CEDE7F2664}"/>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0366CE2F-6228-3812-BEFD-EF3C0748BFCE}"/>
              </a:ext>
            </a:extLst>
          </p:cNvPr>
          <p:cNvSpPr>
            <a:spLocks noGrp="1"/>
          </p:cNvSpPr>
          <p:nvPr>
            <p:ph type="sldNum" sz="quarter" idx="10"/>
          </p:nvPr>
        </p:nvSpPr>
        <p:spPr/>
        <p:txBody>
          <a:bodyPr rtlCol="0"/>
          <a:lstStyle/>
          <a:p>
            <a:pPr rtl="0"/>
            <a:fld id="{4CBCEA92-F142-4D57-B507-37BDAF44710C}" type="slidenum">
              <a:rPr lang="ru-RU" noProof="1" smtClean="0"/>
              <a:t>6</a:t>
            </a:fld>
            <a:endParaRPr lang="ru-RU" noProof="1"/>
          </a:p>
        </p:txBody>
      </p:sp>
    </p:spTree>
    <p:extLst>
      <p:ext uri="{BB962C8B-B14F-4D97-AF65-F5344CB8AC3E}">
        <p14:creationId xmlns:p14="http://schemas.microsoft.com/office/powerpoint/2010/main" val="141898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26B93-FF3E-BF5D-974C-0FD7042FB04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148019B9-1720-08AD-D191-B67E22B81CE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130761A-326A-81BD-7B2B-BA47BCAF5AB6}"/>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0F47ACF7-33CB-8C65-740E-CA25B6D58CF5}"/>
              </a:ext>
            </a:extLst>
          </p:cNvPr>
          <p:cNvSpPr>
            <a:spLocks noGrp="1"/>
          </p:cNvSpPr>
          <p:nvPr>
            <p:ph type="sldNum" sz="quarter" idx="10"/>
          </p:nvPr>
        </p:nvSpPr>
        <p:spPr/>
        <p:txBody>
          <a:bodyPr rtlCol="0"/>
          <a:lstStyle/>
          <a:p>
            <a:pPr rtl="0"/>
            <a:fld id="{4CBCEA92-F142-4D57-B507-37BDAF44710C}" type="slidenum">
              <a:rPr lang="ru-RU" noProof="1" smtClean="0"/>
              <a:t>7</a:t>
            </a:fld>
            <a:endParaRPr lang="ru-RU" noProof="1"/>
          </a:p>
        </p:txBody>
      </p:sp>
    </p:spTree>
    <p:extLst>
      <p:ext uri="{BB962C8B-B14F-4D97-AF65-F5344CB8AC3E}">
        <p14:creationId xmlns:p14="http://schemas.microsoft.com/office/powerpoint/2010/main" val="65331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4CCF9-DB7E-AE16-FF84-6C3B4AA471A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4E1A04B-9004-970A-9930-2857204D23D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1F5D031-1439-6554-A882-C90FEA6EB526}"/>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F46EA50E-D255-C61C-D15E-75CFC69CE34C}"/>
              </a:ext>
            </a:extLst>
          </p:cNvPr>
          <p:cNvSpPr>
            <a:spLocks noGrp="1"/>
          </p:cNvSpPr>
          <p:nvPr>
            <p:ph type="sldNum" sz="quarter" idx="10"/>
          </p:nvPr>
        </p:nvSpPr>
        <p:spPr/>
        <p:txBody>
          <a:bodyPr rtlCol="0"/>
          <a:lstStyle/>
          <a:p>
            <a:pPr rtl="0"/>
            <a:fld id="{4CBCEA92-F142-4D57-B507-37BDAF44710C}" type="slidenum">
              <a:rPr lang="ru-RU" noProof="1" smtClean="0"/>
              <a:t>8</a:t>
            </a:fld>
            <a:endParaRPr lang="ru-RU" noProof="1"/>
          </a:p>
        </p:txBody>
      </p:sp>
    </p:spTree>
    <p:extLst>
      <p:ext uri="{BB962C8B-B14F-4D97-AF65-F5344CB8AC3E}">
        <p14:creationId xmlns:p14="http://schemas.microsoft.com/office/powerpoint/2010/main" val="319406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C5D37-9D43-BD58-A6EA-CEDEE9A39F4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AFCD5CF-1178-9B36-5FBD-0F98BB2982A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EC06E87-6759-2ACB-E844-4E574CACA5CC}"/>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296F5A21-CB91-812B-30E6-6E9B10A359C5}"/>
              </a:ext>
            </a:extLst>
          </p:cNvPr>
          <p:cNvSpPr>
            <a:spLocks noGrp="1"/>
          </p:cNvSpPr>
          <p:nvPr>
            <p:ph type="sldNum" sz="quarter" idx="10"/>
          </p:nvPr>
        </p:nvSpPr>
        <p:spPr/>
        <p:txBody>
          <a:bodyPr rtlCol="0"/>
          <a:lstStyle/>
          <a:p>
            <a:pPr rtl="0"/>
            <a:fld id="{4CBCEA92-F142-4D57-B507-37BDAF44710C}" type="slidenum">
              <a:rPr lang="ru-RU" noProof="1" smtClean="0"/>
              <a:t>9</a:t>
            </a:fld>
            <a:endParaRPr lang="ru-RU" noProof="1"/>
          </a:p>
        </p:txBody>
      </p:sp>
    </p:spTree>
    <p:extLst>
      <p:ext uri="{BB962C8B-B14F-4D97-AF65-F5344CB8AC3E}">
        <p14:creationId xmlns:p14="http://schemas.microsoft.com/office/powerpoint/2010/main" val="394624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nealanalytics.com/creative/"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nealanalytics.com/creative/"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ЗАГОЛОВОК ИЛИ ПЕРЕХОД">
    <p:bg>
      <p:bgPr>
        <a:solidFill>
          <a:schemeClr val="bg2"/>
        </a:solidFill>
        <a:effectLst/>
      </p:bgPr>
    </p:bg>
    <p:spTree>
      <p:nvGrpSpPr>
        <p:cNvPr id="1" name=""/>
        <p:cNvGrpSpPr/>
        <p:nvPr/>
      </p:nvGrpSpPr>
      <p:grpSpPr>
        <a:xfrm>
          <a:off x="0" y="0"/>
          <a:ext cx="0" cy="0"/>
          <a:chOff x="0" y="0"/>
          <a:chExt cx="0" cy="0"/>
        </a:xfrm>
      </p:grpSpPr>
      <p:sp>
        <p:nvSpPr>
          <p:cNvPr id="18" name="Овал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19" name="Овал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1" name="Овал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2" name="Овал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 name="Заголовок 1"/>
          <p:cNvSpPr>
            <a:spLocks noGrp="1"/>
          </p:cNvSpPr>
          <p:nvPr>
            <p:ph type="ctrTitle" hasCustomPrompt="1"/>
          </p:nvPr>
        </p:nvSpPr>
        <p:spPr>
          <a:xfrm>
            <a:off x="1219939" y="24239"/>
            <a:ext cx="9107555" cy="4524315"/>
          </a:xfrm>
          <a:prstGeom prst="rect">
            <a:avLst/>
          </a:prstGeom>
          <a:noFill/>
        </p:spPr>
        <p:txBody>
          <a:bodyPr rtlCol="0"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pPr rtl="0"/>
            <a:r>
              <a:rPr lang="ru-RU" noProof="1"/>
              <a:t>ЩЕЛКНИТЕ, ЧТОБЫ ИЗМЕНИТЬ ЗАГОЛОВОК</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Выноска с небольшим текстом (без маркера)">
    <p:spTree>
      <p:nvGrpSpPr>
        <p:cNvPr id="1" name=""/>
        <p:cNvGrpSpPr/>
        <p:nvPr/>
      </p:nvGrpSpPr>
      <p:grpSpPr>
        <a:xfrm>
          <a:off x="0" y="0"/>
          <a:ext cx="0" cy="0"/>
          <a:chOff x="0" y="0"/>
          <a:chExt cx="0" cy="0"/>
        </a:xfrm>
      </p:grpSpPr>
      <p:sp>
        <p:nvSpPr>
          <p:cNvPr id="14" name="Полилиния: Фигура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4" name="Текст 3"/>
          <p:cNvSpPr>
            <a:spLocks noGrp="1"/>
          </p:cNvSpPr>
          <p:nvPr>
            <p:ph type="body" sz="quarter" idx="10" hasCustomPrompt="1"/>
          </p:nvPr>
        </p:nvSpPr>
        <p:spPr>
          <a:xfrm>
            <a:off x="6096000" y="431800"/>
            <a:ext cx="5371038" cy="2264723"/>
          </a:xfrm>
        </p:spPr>
        <p:txBody>
          <a:bodyPr wrap="square" lIns="146304" rIns="146304"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pPr rtl="0"/>
            <a:r>
              <a:rPr lang="ru-RU" noProof="1"/>
              <a:t>Короткое введение</a:t>
            </a:r>
            <a:br>
              <a:rPr lang="ru-RU" noProof="1"/>
            </a:br>
            <a:r>
              <a:rPr lang="ru-RU" noProof="1"/>
              <a:t>для данных с представлением</a:t>
            </a:r>
            <a:br>
              <a:rPr lang="ru-RU" noProof="1"/>
            </a:br>
            <a:r>
              <a:rPr lang="ru-RU" noProof="1"/>
              <a:t>пунктов по одному улучшает понимание.</a:t>
            </a:r>
          </a:p>
        </p:txBody>
      </p:sp>
      <p:sp>
        <p:nvSpPr>
          <p:cNvPr id="9" name="Текст 8"/>
          <p:cNvSpPr>
            <a:spLocks noGrp="1"/>
          </p:cNvSpPr>
          <p:nvPr>
            <p:ph type="body" sz="quarter" idx="11"/>
          </p:nvPr>
        </p:nvSpPr>
        <p:spPr>
          <a:xfrm>
            <a:off x="293687" y="3436331"/>
            <a:ext cx="2286000" cy="1529137"/>
          </a:xfrm>
        </p:spPr>
        <p:txBody>
          <a:bodyPr lIns="182880" tIns="146304" rIns="182880" rtlCol="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Заголовок 6"/>
          <p:cNvSpPr>
            <a:spLocks noGrp="1"/>
          </p:cNvSpPr>
          <p:nvPr>
            <p:ph type="title"/>
          </p:nvPr>
        </p:nvSpPr>
        <p:spPr>
          <a:xfrm>
            <a:off x="555244" y="0"/>
            <a:ext cx="4083304" cy="914096"/>
          </a:xfrm>
          <a:prstGeom prst="rect">
            <a:avLst/>
          </a:prstGeom>
        </p:spPr>
        <p:txBody>
          <a:bodyPr lIns="146304" tIns="420624" rIns="146304" rtlCol="0"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Образец заголовка</a:t>
            </a:r>
          </a:p>
        </p:txBody>
      </p:sp>
      <p:sp>
        <p:nvSpPr>
          <p:cNvPr id="12" name="Текст 8"/>
          <p:cNvSpPr>
            <a:spLocks noGrp="1"/>
          </p:cNvSpPr>
          <p:nvPr>
            <p:ph type="body" sz="quarter" idx="12"/>
          </p:nvPr>
        </p:nvSpPr>
        <p:spPr>
          <a:xfrm>
            <a:off x="2661017" y="3436331"/>
            <a:ext cx="2286000" cy="1529137"/>
          </a:xfrm>
        </p:spPr>
        <p:txBody>
          <a:bodyPr lIns="182880" tIns="146304" rIns="91440" rtlCol="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1">
                <a:latin typeface="+mn-lt"/>
              </a:defRPr>
            </a:lvl3pPr>
            <a:lvl4pPr marL="0" indent="0" algn="l">
              <a:buNone/>
              <a:defRPr sz="1100" b="0">
                <a:latin typeface="+mn-lt"/>
              </a:defRPr>
            </a:lvl4pPr>
            <a:lvl5pPr marL="0" indent="0" algn="l">
              <a:buNone/>
              <a:defRPr sz="1100" b="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0" name="Текст 8"/>
          <p:cNvSpPr>
            <a:spLocks noGrp="1"/>
          </p:cNvSpPr>
          <p:nvPr>
            <p:ph type="body" sz="quarter" idx="13"/>
          </p:nvPr>
        </p:nvSpPr>
        <p:spPr>
          <a:xfrm>
            <a:off x="5028347" y="3436331"/>
            <a:ext cx="2286000" cy="1529137"/>
          </a:xfrm>
        </p:spPr>
        <p:txBody>
          <a:bodyPr lIns="182880" tIns="146304" rIns="91440" rtlCol="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1">
                <a:latin typeface="+mn-lt"/>
              </a:defRPr>
            </a:lvl3pPr>
            <a:lvl4pPr marL="0" indent="0" algn="l">
              <a:buNone/>
              <a:defRPr sz="1100" b="0">
                <a:latin typeface="+mn-lt"/>
              </a:defRPr>
            </a:lvl4pPr>
            <a:lvl5pPr marL="0" indent="0" algn="l">
              <a:buNone/>
              <a:defRPr sz="1100" b="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1" name="Текст 8"/>
          <p:cNvSpPr>
            <a:spLocks noGrp="1"/>
          </p:cNvSpPr>
          <p:nvPr>
            <p:ph type="body" sz="quarter" idx="14"/>
          </p:nvPr>
        </p:nvSpPr>
        <p:spPr>
          <a:xfrm>
            <a:off x="7395677" y="3436331"/>
            <a:ext cx="2286000" cy="1529137"/>
          </a:xfrm>
        </p:spPr>
        <p:txBody>
          <a:bodyPr lIns="182880" tIns="146304" rIns="91440" rtlCol="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1">
                <a:latin typeface="+mn-lt"/>
              </a:defRPr>
            </a:lvl3pPr>
            <a:lvl4pPr marL="0" indent="0" algn="l">
              <a:buNone/>
              <a:defRPr sz="1100" b="0">
                <a:latin typeface="+mn-lt"/>
              </a:defRPr>
            </a:lvl4pPr>
            <a:lvl5pPr marL="0" indent="0" algn="l">
              <a:buNone/>
              <a:defRPr sz="1100" b="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5" name="Текст 8"/>
          <p:cNvSpPr>
            <a:spLocks noGrp="1"/>
          </p:cNvSpPr>
          <p:nvPr>
            <p:ph type="body" sz="quarter" idx="15"/>
          </p:nvPr>
        </p:nvSpPr>
        <p:spPr>
          <a:xfrm>
            <a:off x="9763006" y="3436331"/>
            <a:ext cx="2286000" cy="1529137"/>
          </a:xfrm>
        </p:spPr>
        <p:txBody>
          <a:bodyPr lIns="182880" tIns="146304" rIns="91440" rtlCol="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1">
                <a:latin typeface="+mn-lt"/>
              </a:defRPr>
            </a:lvl3pPr>
            <a:lvl4pPr marL="0" indent="0" algn="l">
              <a:buNone/>
              <a:defRPr sz="1100" b="0">
                <a:latin typeface="+mn-lt"/>
              </a:defRPr>
            </a:lvl4pPr>
            <a:lvl5pPr marL="0" indent="0" algn="l">
              <a:buNone/>
              <a:defRPr sz="1100" b="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3"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Заголовок, 5 столбцов текста меньшего размера">
    <p:spTree>
      <p:nvGrpSpPr>
        <p:cNvPr id="1" name=""/>
        <p:cNvGrpSpPr/>
        <p:nvPr/>
      </p:nvGrpSpPr>
      <p:grpSpPr>
        <a:xfrm>
          <a:off x="0" y="0"/>
          <a:ext cx="0" cy="0"/>
          <a:chOff x="0" y="0"/>
          <a:chExt cx="0" cy="0"/>
        </a:xfrm>
      </p:grpSpPr>
      <p:sp>
        <p:nvSpPr>
          <p:cNvPr id="4" name="Прямоугольник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3" name="Объект 2"/>
          <p:cNvSpPr>
            <a:spLocks noGrp="1"/>
          </p:cNvSpPr>
          <p:nvPr>
            <p:ph idx="1"/>
          </p:nvPr>
        </p:nvSpPr>
        <p:spPr>
          <a:xfrm>
            <a:off x="304800" y="2598127"/>
            <a:ext cx="3714704" cy="2524794"/>
          </a:xfrm>
        </p:spPr>
        <p:txBody>
          <a:bodyPr lIns="91440" rIns="91440" rtlCol="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Объект 2"/>
          <p:cNvSpPr>
            <a:spLocks noGrp="1"/>
          </p:cNvSpPr>
          <p:nvPr>
            <p:ph idx="14"/>
          </p:nvPr>
        </p:nvSpPr>
        <p:spPr>
          <a:xfrm>
            <a:off x="4168631" y="2598128"/>
            <a:ext cx="3840480" cy="2524794"/>
          </a:xfrm>
        </p:spPr>
        <p:txBody>
          <a:bodyPr lIns="91440" rIns="91440" rtlCol="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Образец текста</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Второй уровень</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Третий уровень</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Четвертый уровень</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Пятый уровень</a:t>
            </a:r>
          </a:p>
        </p:txBody>
      </p:sp>
      <p:sp>
        <p:nvSpPr>
          <p:cNvPr id="9" name="Объект 2"/>
          <p:cNvSpPr>
            <a:spLocks noGrp="1"/>
          </p:cNvSpPr>
          <p:nvPr>
            <p:ph idx="15"/>
          </p:nvPr>
        </p:nvSpPr>
        <p:spPr>
          <a:xfrm>
            <a:off x="8158238" y="2598128"/>
            <a:ext cx="3773077" cy="2524794"/>
          </a:xfrm>
        </p:spPr>
        <p:txBody>
          <a:bodyPr lIns="91440" rIns="91440" rtlCol="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Образец текста</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Второй уровень</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Третий уровень</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Четвертый уровень</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ru-RU" noProof="1"/>
              <a:t>Пятый уровень</a:t>
            </a:r>
          </a:p>
        </p:txBody>
      </p:sp>
      <p:sp>
        <p:nvSpPr>
          <p:cNvPr id="11" name="Полилиния: Фигура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 name="Заголовок 1"/>
          <p:cNvSpPr>
            <a:spLocks noGrp="1"/>
          </p:cNvSpPr>
          <p:nvPr>
            <p:ph type="title" hasCustomPrompt="1"/>
          </p:nvPr>
        </p:nvSpPr>
        <p:spPr>
          <a:xfrm>
            <a:off x="316322" y="339408"/>
            <a:ext cx="2375877" cy="978729"/>
          </a:xfrm>
        </p:spPr>
        <p:txBody>
          <a:bodyPr rtlCol="0"/>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ЩЕЛКНИТЕ, ЧТОБЫ</a:t>
            </a:r>
          </a:p>
        </p:txBody>
      </p:sp>
      <p:sp>
        <p:nvSpPr>
          <p:cNvPr id="10" name="Текст 9"/>
          <p:cNvSpPr>
            <a:spLocks noGrp="1"/>
          </p:cNvSpPr>
          <p:nvPr>
            <p:ph type="body" sz="quarter" idx="16"/>
          </p:nvPr>
        </p:nvSpPr>
        <p:spPr>
          <a:xfrm>
            <a:off x="2879003" y="419101"/>
            <a:ext cx="9084398" cy="1364786"/>
          </a:xfrm>
        </p:spPr>
        <p:txBody>
          <a:bodyPr rtlCol="0"/>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7"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Заголовок, 5 столбцов текста меньшего размера">
    <p:spTree>
      <p:nvGrpSpPr>
        <p:cNvPr id="1" name=""/>
        <p:cNvGrpSpPr/>
        <p:nvPr/>
      </p:nvGrpSpPr>
      <p:grpSpPr>
        <a:xfrm>
          <a:off x="0" y="0"/>
          <a:ext cx="0" cy="0"/>
          <a:chOff x="0" y="0"/>
          <a:chExt cx="0" cy="0"/>
        </a:xfrm>
      </p:grpSpPr>
      <p:sp>
        <p:nvSpPr>
          <p:cNvPr id="4" name="Прямоугольник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3" name="Объект 2"/>
          <p:cNvSpPr>
            <a:spLocks noGrp="1"/>
          </p:cNvSpPr>
          <p:nvPr>
            <p:ph idx="1"/>
          </p:nvPr>
        </p:nvSpPr>
        <p:spPr>
          <a:xfrm>
            <a:off x="68658" y="3493674"/>
            <a:ext cx="2377440" cy="1870769"/>
          </a:xfrm>
        </p:spPr>
        <p:txBody>
          <a:bodyPr lIns="146304" rIns="146304" rtlCol="0"/>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Номер слайда 5"/>
          <p:cNvSpPr>
            <a:spLocks noGrp="1"/>
          </p:cNvSpPr>
          <p:nvPr>
            <p:ph type="sldNum" sz="quarter" idx="12"/>
          </p:nvPr>
        </p:nvSpPr>
        <p:spPr>
          <a:xfrm>
            <a:off x="11747687" y="6465381"/>
            <a:ext cx="431425" cy="365125"/>
          </a:xfrm>
          <a:prstGeom prst="rect">
            <a:avLst/>
          </a:prstGeom>
        </p:spPr>
        <p:txBody>
          <a:bodyPr rtlCol="0"/>
          <a:lstStyle/>
          <a:p>
            <a:pPr rtl="0"/>
            <a:fld id="{5AE1514C-5E56-4738-A1FF-4B1CFD2A3E36}" type="slidenum">
              <a:rPr lang="ru-RU" noProof="1" dirty="0" smtClean="0"/>
              <a:t>‹#›</a:t>
            </a:fld>
            <a:endParaRPr lang="ru-RU" noProof="1"/>
          </a:p>
        </p:txBody>
      </p:sp>
      <p:sp>
        <p:nvSpPr>
          <p:cNvPr id="7" name="Объект 2"/>
          <p:cNvSpPr>
            <a:spLocks noGrp="1"/>
          </p:cNvSpPr>
          <p:nvPr>
            <p:ph idx="14"/>
          </p:nvPr>
        </p:nvSpPr>
        <p:spPr>
          <a:xfrm>
            <a:off x="2483635" y="3493674"/>
            <a:ext cx="2377440" cy="1870769"/>
          </a:xfrm>
        </p:spPr>
        <p:txBody>
          <a:bodyPr lIns="146304" rIns="146304" rtlCol="0"/>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9" name="Объект 2"/>
          <p:cNvSpPr>
            <a:spLocks noGrp="1"/>
          </p:cNvSpPr>
          <p:nvPr>
            <p:ph idx="15"/>
          </p:nvPr>
        </p:nvSpPr>
        <p:spPr>
          <a:xfrm>
            <a:off x="4898612" y="3493674"/>
            <a:ext cx="2377440" cy="1870769"/>
          </a:xfrm>
        </p:spPr>
        <p:txBody>
          <a:bodyPr lIns="146304" rIns="146304" rtlCol="0"/>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0" name="Объект 2"/>
          <p:cNvSpPr>
            <a:spLocks noGrp="1"/>
          </p:cNvSpPr>
          <p:nvPr>
            <p:ph idx="16"/>
          </p:nvPr>
        </p:nvSpPr>
        <p:spPr>
          <a:xfrm>
            <a:off x="7313589" y="3493674"/>
            <a:ext cx="2377440" cy="1870769"/>
          </a:xfrm>
        </p:spPr>
        <p:txBody>
          <a:bodyPr lIns="146304" rIns="146304" rtlCol="0"/>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1" name="Объект 2"/>
          <p:cNvSpPr>
            <a:spLocks noGrp="1"/>
          </p:cNvSpPr>
          <p:nvPr>
            <p:ph idx="17"/>
          </p:nvPr>
        </p:nvSpPr>
        <p:spPr>
          <a:xfrm>
            <a:off x="9728566" y="3493674"/>
            <a:ext cx="2377440" cy="1870769"/>
          </a:xfrm>
        </p:spPr>
        <p:txBody>
          <a:bodyPr lIns="146304" rIns="146304" rtlCol="0"/>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2" name="Прямоугольник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3" name="Прямоугольник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4" name="Прямоугольник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5" name="Прямоугольник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6" name="Прямоугольник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8" name="Текст 7"/>
          <p:cNvSpPr>
            <a:spLocks noGrp="1"/>
          </p:cNvSpPr>
          <p:nvPr>
            <p:ph type="body" sz="quarter" idx="13" hasCustomPrompt="1"/>
          </p:nvPr>
        </p:nvSpPr>
        <p:spPr>
          <a:xfrm>
            <a:off x="0" y="470361"/>
            <a:ext cx="12192000" cy="535531"/>
          </a:xfrm>
        </p:spPr>
        <p:txBody>
          <a:bodyPr rtlCol="0"/>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Образец заголовка</a:t>
            </a:r>
          </a:p>
        </p:txBody>
      </p:sp>
      <p:sp>
        <p:nvSpPr>
          <p:cNvPr id="17" name="Объект 2"/>
          <p:cNvSpPr>
            <a:spLocks noGrp="1"/>
          </p:cNvSpPr>
          <p:nvPr>
            <p:ph idx="18" hasCustomPrompt="1"/>
          </p:nvPr>
        </p:nvSpPr>
        <p:spPr>
          <a:xfrm>
            <a:off x="68658" y="2577396"/>
            <a:ext cx="2377440" cy="840230"/>
          </a:xfrm>
        </p:spPr>
        <p:txBody>
          <a:bodyPr lIns="146304" rIns="146304" rtlCol="0"/>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18" name="Объект 2"/>
          <p:cNvSpPr>
            <a:spLocks noGrp="1"/>
          </p:cNvSpPr>
          <p:nvPr>
            <p:ph idx="19" hasCustomPrompt="1"/>
          </p:nvPr>
        </p:nvSpPr>
        <p:spPr>
          <a:xfrm>
            <a:off x="2483635" y="2577396"/>
            <a:ext cx="2377440" cy="840230"/>
          </a:xfrm>
        </p:spPr>
        <p:txBody>
          <a:bodyPr lIns="146304" rIns="146304" rtlCol="0"/>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a:t>
            </a:r>
          </a:p>
        </p:txBody>
      </p:sp>
      <p:sp>
        <p:nvSpPr>
          <p:cNvPr id="19" name="Объект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rtl="0"/>
            <a:r>
              <a:rPr lang="ru-RU" noProof="1"/>
              <a:t>#</a:t>
            </a:r>
          </a:p>
        </p:txBody>
      </p:sp>
      <p:sp>
        <p:nvSpPr>
          <p:cNvPr id="20" name="Объект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rtl="0"/>
            <a:r>
              <a:rPr lang="ru-RU" noProof="1"/>
              <a:t>#</a:t>
            </a:r>
          </a:p>
        </p:txBody>
      </p:sp>
      <p:sp>
        <p:nvSpPr>
          <p:cNvPr id="21" name="Объект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rtl="0"/>
            <a:r>
              <a:rPr lang="ru-RU" noProof="1"/>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Правый фото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rtlCol="0" anchor="ctr" anchorCtr="0">
            <a:noAutofit/>
          </a:bodyPr>
          <a:lstStyle>
            <a:lvl1pPr marL="0" indent="0" algn="ctr">
              <a:buNone/>
              <a:defRPr sz="3600" b="1" cap="none" baseline="0">
                <a:solidFill>
                  <a:srgbClr val="FFC000"/>
                </a:solidFill>
                <a:latin typeface="+mn-lt"/>
              </a:defRPr>
            </a:lvl1pPr>
          </a:lstStyle>
          <a:p>
            <a:pPr rtl="0"/>
            <a:r>
              <a:rPr lang="ru-RU" noProof="1"/>
              <a:t>Щелкните значок, чтобы добавить изображения, или перейдите в сеть...</a:t>
            </a:r>
          </a:p>
        </p:txBody>
      </p:sp>
      <p:sp>
        <p:nvSpPr>
          <p:cNvPr id="6" name="Объект 2"/>
          <p:cNvSpPr>
            <a:spLocks noGrp="1"/>
          </p:cNvSpPr>
          <p:nvPr>
            <p:ph idx="18" hasCustomPrompt="1"/>
          </p:nvPr>
        </p:nvSpPr>
        <p:spPr>
          <a:xfrm>
            <a:off x="18759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8" name="Текст 6"/>
          <p:cNvSpPr>
            <a:spLocks noGrp="1"/>
          </p:cNvSpPr>
          <p:nvPr>
            <p:ph type="body" sz="quarter" idx="11"/>
          </p:nvPr>
        </p:nvSpPr>
        <p:spPr>
          <a:xfrm>
            <a:off x="0" y="3428050"/>
            <a:ext cx="6129304"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9" name="Текст 2"/>
          <p:cNvSpPr>
            <a:spLocks noGrp="1"/>
          </p:cNvSpPr>
          <p:nvPr>
            <p:ph type="body" sz="quarter" idx="19"/>
          </p:nvPr>
        </p:nvSpPr>
        <p:spPr>
          <a:xfrm>
            <a:off x="0" y="1554163"/>
            <a:ext cx="6096000" cy="590931"/>
          </a:xfrm>
        </p:spPr>
        <p:txBody>
          <a:bodyPr rtlCol="0"/>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ru-RU" noProof="1"/>
              <a:t>Образец текста</a:t>
            </a:r>
          </a:p>
        </p:txBody>
      </p:sp>
      <p:sp>
        <p:nvSpPr>
          <p:cNvPr id="10"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Правый фото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rtlCol="0" anchor="ctr" anchorCtr="0">
            <a:noAutofit/>
          </a:bodyPr>
          <a:lstStyle>
            <a:lvl1pPr marL="0" indent="0" algn="ctr">
              <a:buNone/>
              <a:defRPr sz="3600" b="1" cap="none" baseline="0">
                <a:solidFill>
                  <a:srgbClr val="FFC000"/>
                </a:solidFill>
                <a:latin typeface="+mn-lt"/>
              </a:defRPr>
            </a:lvl1pPr>
          </a:lstStyle>
          <a:p>
            <a:pPr rtl="0"/>
            <a:r>
              <a:rPr lang="ru-RU" noProof="1"/>
              <a:t>Щелкните значок, чтобы добавить изображение</a:t>
            </a:r>
          </a:p>
        </p:txBody>
      </p:sp>
      <p:sp>
        <p:nvSpPr>
          <p:cNvPr id="4" name="Номер слайда 5"/>
          <p:cNvSpPr>
            <a:spLocks noGrp="1"/>
          </p:cNvSpPr>
          <p:nvPr>
            <p:ph type="sldNum" sz="quarter" idx="4"/>
          </p:nvPr>
        </p:nvSpPr>
        <p:spPr>
          <a:xfrm>
            <a:off x="11802836" y="6484937"/>
            <a:ext cx="387743" cy="365125"/>
          </a:xfrm>
          <a:prstGeom prst="rect">
            <a:avLst/>
          </a:prstGeom>
        </p:spPr>
        <p:txBody>
          <a:bodyPr vert="horz" lIns="91440" tIns="45720" rIns="91440" bIns="45720" rtlCol="0" anchor="ctr"/>
          <a:lstStyle>
            <a:lvl1pPr algn="r">
              <a:defRPr sz="1200">
                <a:solidFill>
                  <a:schemeClr val="bg1"/>
                </a:solidFill>
              </a:defRPr>
            </a:lvl1pPr>
          </a:lstStyle>
          <a:p>
            <a:pPr rtl="0"/>
            <a:fld id="{5AE1514C-5E56-4738-A1FF-4B1CFD2A3E36}" type="slidenum">
              <a:rPr lang="ru-RU" noProof="1" dirty="0" smtClean="0"/>
              <a:pPr/>
              <a:t>‹#›</a:t>
            </a:fld>
            <a:endParaRPr lang="ru-RU" noProof="1"/>
          </a:p>
        </p:txBody>
      </p:sp>
      <p:sp>
        <p:nvSpPr>
          <p:cNvPr id="6" name="Объект 2"/>
          <p:cNvSpPr>
            <a:spLocks noGrp="1"/>
          </p:cNvSpPr>
          <p:nvPr>
            <p:ph idx="18" hasCustomPrompt="1"/>
          </p:nvPr>
        </p:nvSpPr>
        <p:spPr>
          <a:xfrm>
            <a:off x="18759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9" name="Текст 6"/>
          <p:cNvSpPr>
            <a:spLocks noGrp="1"/>
          </p:cNvSpPr>
          <p:nvPr>
            <p:ph type="body" sz="quarter" idx="11"/>
          </p:nvPr>
        </p:nvSpPr>
        <p:spPr>
          <a:xfrm>
            <a:off x="0" y="3429000"/>
            <a:ext cx="6096000" cy="2594043"/>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0" name="Текст 2"/>
          <p:cNvSpPr>
            <a:spLocks noGrp="1"/>
          </p:cNvSpPr>
          <p:nvPr>
            <p:ph type="body" sz="quarter" idx="19"/>
          </p:nvPr>
        </p:nvSpPr>
        <p:spPr>
          <a:xfrm>
            <a:off x="0" y="1554163"/>
            <a:ext cx="6096000" cy="590931"/>
          </a:xfrm>
        </p:spPr>
        <p:txBody>
          <a:bodyPr rtlCol="0"/>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ru-RU" noProof="1"/>
              <a:t>Образец текста</a:t>
            </a:r>
          </a:p>
        </p:txBody>
      </p:sp>
      <p:sp>
        <p:nvSpPr>
          <p:cNvPr id="12" name="Номер слайда 7" hidden="1"/>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4997E989-D798-4C62-8E93-3D2D613C2488}" type="slidenum">
              <a:rPr lang="ru-RU" noProof="1" smtClean="0">
                <a:solidFill>
                  <a:schemeClr val="bg1"/>
                </a:solidFill>
              </a:rPr>
              <a:pPr/>
              <a:t>‹#›</a:t>
            </a:fld>
            <a:endParaRPr lang="ru-RU" noProof="1">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Правый фото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rtlCol="0" anchor="ctr" anchorCtr="0">
            <a:noAutofit/>
          </a:bodyPr>
          <a:lstStyle>
            <a:lvl1pPr marL="0" indent="0" algn="ctr">
              <a:buNone/>
              <a:defRPr sz="3600" b="1" cap="none" baseline="0">
                <a:solidFill>
                  <a:srgbClr val="FFC000"/>
                </a:solidFill>
                <a:latin typeface="+mn-lt"/>
              </a:defRPr>
            </a:lvl1pPr>
          </a:lstStyle>
          <a:p>
            <a:pPr rtl="0"/>
            <a:r>
              <a:rPr lang="ru-RU" noProof="1"/>
              <a:t>Щелкните значок, чтобы добавить изображение</a:t>
            </a:r>
          </a:p>
        </p:txBody>
      </p:sp>
      <p:sp>
        <p:nvSpPr>
          <p:cNvPr id="7" name="Текст 6"/>
          <p:cNvSpPr>
            <a:spLocks noGrp="1"/>
          </p:cNvSpPr>
          <p:nvPr>
            <p:ph type="body" sz="quarter" idx="11"/>
          </p:nvPr>
        </p:nvSpPr>
        <p:spPr>
          <a:xfrm>
            <a:off x="0" y="3429000"/>
            <a:ext cx="6129304"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Объект 2"/>
          <p:cNvSpPr>
            <a:spLocks noGrp="1"/>
          </p:cNvSpPr>
          <p:nvPr>
            <p:ph idx="18" hasCustomPrompt="1"/>
          </p:nvPr>
        </p:nvSpPr>
        <p:spPr>
          <a:xfrm>
            <a:off x="18759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3" name="Текст 2"/>
          <p:cNvSpPr>
            <a:spLocks noGrp="1"/>
          </p:cNvSpPr>
          <p:nvPr>
            <p:ph type="body" sz="quarter" idx="19"/>
          </p:nvPr>
        </p:nvSpPr>
        <p:spPr>
          <a:xfrm>
            <a:off x="0" y="1554163"/>
            <a:ext cx="6129304" cy="590931"/>
          </a:xfrm>
        </p:spPr>
        <p:txBody>
          <a:bodyPr rtlCol="0"/>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ru-RU" noProof="1"/>
              <a:t>Образец текста</a:t>
            </a:r>
          </a:p>
        </p:txBody>
      </p:sp>
      <p:sp>
        <p:nvSpPr>
          <p:cNvPr id="8"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Левый фотомакет с текстом">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flipH="1">
            <a:off x="-1" y="0"/>
            <a:ext cx="6094444" cy="6856100"/>
          </a:xfrm>
          <a:blipFill>
            <a:blip r:embed="rId2"/>
            <a:stretch>
              <a:fillRect/>
            </a:stretch>
          </a:blipFill>
        </p:spPr>
        <p:txBody>
          <a:bodyPr tIns="548640" rtlCol="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rtl="0"/>
            <a:r>
              <a:rPr lang="ru-RU" noProof="1"/>
              <a:t>Щелкните значок, чтобы добавить изображение</a:t>
            </a:r>
          </a:p>
        </p:txBody>
      </p:sp>
      <p:sp>
        <p:nvSpPr>
          <p:cNvPr id="8" name="Текст 6"/>
          <p:cNvSpPr>
            <a:spLocks noGrp="1"/>
          </p:cNvSpPr>
          <p:nvPr>
            <p:ph type="body" sz="quarter" idx="11"/>
          </p:nvPr>
        </p:nvSpPr>
        <p:spPr>
          <a:xfrm>
            <a:off x="6094443" y="3425619"/>
            <a:ext cx="6097555"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9" name="Текст 2"/>
          <p:cNvSpPr>
            <a:spLocks noGrp="1"/>
          </p:cNvSpPr>
          <p:nvPr>
            <p:ph type="body" sz="quarter" idx="19"/>
          </p:nvPr>
        </p:nvSpPr>
        <p:spPr>
          <a:xfrm>
            <a:off x="6094443" y="1554163"/>
            <a:ext cx="6097556" cy="590931"/>
          </a:xfrm>
        </p:spPr>
        <p:txBody>
          <a:bodyPr rtlCol="0"/>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ru-RU" noProof="1"/>
              <a:t>Образец текста</a:t>
            </a:r>
          </a:p>
        </p:txBody>
      </p:sp>
      <p:sp>
        <p:nvSpPr>
          <p:cNvPr id="10" name="Объект 2"/>
          <p:cNvSpPr>
            <a:spLocks noGrp="1"/>
          </p:cNvSpPr>
          <p:nvPr>
            <p:ph idx="18" hasCustomPrompt="1"/>
          </p:nvPr>
        </p:nvSpPr>
        <p:spPr>
          <a:xfrm>
            <a:off x="77433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11"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Левый фотомакет с текстом">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a:off x="0" y="0"/>
            <a:ext cx="6094444" cy="6856100"/>
          </a:xfrm>
          <a:blipFill>
            <a:blip r:embed="rId2"/>
            <a:srcRect/>
            <a:stretch>
              <a:fillRect/>
            </a:stretch>
          </a:blipFill>
        </p:spPr>
        <p:txBody>
          <a:bodyPr tIns="548640" rtlCol="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rtl="0"/>
            <a:r>
              <a:rPr lang="ru-RU" noProof="1"/>
              <a:t>Щелкните значок, чтобы добавить изображение</a:t>
            </a:r>
          </a:p>
        </p:txBody>
      </p:sp>
      <p:sp>
        <p:nvSpPr>
          <p:cNvPr id="8" name="Текст 6"/>
          <p:cNvSpPr>
            <a:spLocks noGrp="1"/>
          </p:cNvSpPr>
          <p:nvPr>
            <p:ph type="body" sz="quarter" idx="11"/>
          </p:nvPr>
        </p:nvSpPr>
        <p:spPr>
          <a:xfrm>
            <a:off x="6180534" y="3429000"/>
            <a:ext cx="6011466"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0" name="Текст 2"/>
          <p:cNvSpPr>
            <a:spLocks noGrp="1"/>
          </p:cNvSpPr>
          <p:nvPr>
            <p:ph type="body" sz="quarter" idx="19"/>
          </p:nvPr>
        </p:nvSpPr>
        <p:spPr>
          <a:xfrm>
            <a:off x="6180534" y="1554163"/>
            <a:ext cx="5791200" cy="590931"/>
          </a:xfrm>
        </p:spPr>
        <p:txBody>
          <a:bodyPr rtlCol="0"/>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ru-RU" noProof="1"/>
              <a:t>Образец текста</a:t>
            </a:r>
          </a:p>
        </p:txBody>
      </p:sp>
      <p:sp>
        <p:nvSpPr>
          <p:cNvPr id="11" name="Объект 2"/>
          <p:cNvSpPr>
            <a:spLocks noGrp="1"/>
          </p:cNvSpPr>
          <p:nvPr>
            <p:ph idx="18" hasCustomPrompt="1"/>
          </p:nvPr>
        </p:nvSpPr>
        <p:spPr>
          <a:xfrm>
            <a:off x="77433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12"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Левый фотомакет с текстом">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flipH="1">
            <a:off x="0" y="0"/>
            <a:ext cx="6094444" cy="6856100"/>
          </a:xfrm>
          <a:blipFill>
            <a:blip r:embed="rId2"/>
            <a:stretch>
              <a:fillRect/>
            </a:stretch>
          </a:blipFill>
        </p:spPr>
        <p:txBody>
          <a:bodyPr tIns="548640" rtlCol="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rtl="0"/>
            <a:r>
              <a:rPr lang="ru-RU" noProof="1"/>
              <a:t>Щелкните значок, чтобы добавить изображение</a:t>
            </a:r>
          </a:p>
        </p:txBody>
      </p:sp>
      <p:sp>
        <p:nvSpPr>
          <p:cNvPr id="7" name="Текст 6"/>
          <p:cNvSpPr>
            <a:spLocks noGrp="1"/>
          </p:cNvSpPr>
          <p:nvPr>
            <p:ph type="body" sz="quarter" idx="11"/>
          </p:nvPr>
        </p:nvSpPr>
        <p:spPr>
          <a:xfrm>
            <a:off x="6138266" y="3457545"/>
            <a:ext cx="6053733"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8" name="Текст 2"/>
          <p:cNvSpPr>
            <a:spLocks noGrp="1"/>
          </p:cNvSpPr>
          <p:nvPr>
            <p:ph type="body" sz="quarter" idx="19" hasCustomPrompt="1"/>
          </p:nvPr>
        </p:nvSpPr>
        <p:spPr>
          <a:xfrm>
            <a:off x="6138267" y="1554164"/>
            <a:ext cx="5875734" cy="535531"/>
          </a:xfrm>
        </p:spPr>
        <p:txBody>
          <a:bodyPr rtlCol="0"/>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ru-RU" noProof="1"/>
              <a:t>Фотомакет 50/50</a:t>
            </a:r>
          </a:p>
        </p:txBody>
      </p:sp>
      <p:sp>
        <p:nvSpPr>
          <p:cNvPr id="9"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Левый фотомакет с текстом">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bwMode="ltGray">
          <a:xfrm flipH="1">
            <a:off x="-1" y="0"/>
            <a:ext cx="6094444" cy="6856100"/>
          </a:xfrm>
          <a:blipFill>
            <a:blip r:embed="rId2"/>
            <a:stretch>
              <a:fillRect/>
            </a:stretch>
          </a:blipFill>
        </p:spPr>
        <p:txBody>
          <a:bodyPr tIns="548640" rtlCol="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rtl="0"/>
            <a:r>
              <a:rPr lang="ru-RU" noProof="1"/>
              <a:t>Щелкните значок, чтобы добавить изображение</a:t>
            </a:r>
          </a:p>
        </p:txBody>
      </p:sp>
      <p:sp>
        <p:nvSpPr>
          <p:cNvPr id="7" name="Текст 6"/>
          <p:cNvSpPr>
            <a:spLocks noGrp="1"/>
          </p:cNvSpPr>
          <p:nvPr>
            <p:ph type="body" sz="quarter" idx="11"/>
          </p:nvPr>
        </p:nvSpPr>
        <p:spPr>
          <a:xfrm>
            <a:off x="6096000" y="2356398"/>
            <a:ext cx="6096000" cy="2145203"/>
          </a:xfrm>
        </p:spPr>
        <p:txBody>
          <a:bodyPr rtlCol="0"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9"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РАЗДЕЛИТЕЛЬ РАЗДЕЛОВ с числом">
    <p:bg>
      <p:bgPr>
        <a:solidFill>
          <a:schemeClr val="tx2"/>
        </a:solidFill>
        <a:effectLst/>
      </p:bgPr>
    </p:bg>
    <p:spTree>
      <p:nvGrpSpPr>
        <p:cNvPr id="1" name=""/>
        <p:cNvGrpSpPr/>
        <p:nvPr/>
      </p:nvGrpSpPr>
      <p:grpSpPr>
        <a:xfrm>
          <a:off x="0" y="0"/>
          <a:ext cx="0" cy="0"/>
          <a:chOff x="0" y="0"/>
          <a:chExt cx="0" cy="0"/>
        </a:xfrm>
      </p:grpSpPr>
      <p:sp>
        <p:nvSpPr>
          <p:cNvPr id="19" name="Полилиния: Фигура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rgbClr val="FFFFFF"/>
              </a:solidFill>
              <a:effectLst/>
              <a:uLnTx/>
              <a:uFillTx/>
              <a:latin typeface="Segoe UI"/>
              <a:ea typeface="+mn-ea"/>
              <a:cs typeface="+mn-cs"/>
            </a:endParaRPr>
          </a:p>
        </p:txBody>
      </p:sp>
      <p:sp>
        <p:nvSpPr>
          <p:cNvPr id="17" name="Нижний колонтитул 4"/>
          <p:cNvSpPr txBox="1">
            <a:spLocks/>
          </p:cNvSpPr>
          <p:nvPr userDrawn="1"/>
        </p:nvSpPr>
        <p:spPr>
          <a:xfrm>
            <a:off x="4038600" y="6356350"/>
            <a:ext cx="4114800" cy="365125"/>
          </a:xfrm>
          <a:prstGeom prst="rect">
            <a:avLst/>
          </a:prstGeom>
        </p:spPr>
        <p:txBody>
          <a:bodyPr rtlCol="0"/>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100" b="0" i="0" u="none" strike="noStrike" kern="1200" cap="none" spc="0" normalizeH="0" baseline="0" noProof="1">
              <a:ln>
                <a:noFill/>
              </a:ln>
              <a:solidFill>
                <a:srgbClr val="FFFFFF"/>
              </a:solidFill>
              <a:effectLst/>
              <a:uLnTx/>
              <a:uFillTx/>
              <a:latin typeface="Segoe UI"/>
              <a:ea typeface="+mn-ea"/>
              <a:cs typeface="+mn-cs"/>
            </a:endParaRPr>
          </a:p>
        </p:txBody>
      </p:sp>
      <p:sp>
        <p:nvSpPr>
          <p:cNvPr id="3" name="Заголовок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rtl="0" fontAlgn="auto">
              <a:spcAft>
                <a:spcPts val="0"/>
              </a:spcAft>
              <a:buClrTx/>
              <a:buSzTx/>
              <a:buFontTx/>
              <a:tabLst/>
            </a:pPr>
            <a:r>
              <a:rPr lang="ru-RU" noProof="1"/>
              <a:t>СТИЛЬ ОБРАЗЦА ЗАГОЛОВКА</a:t>
            </a:r>
          </a:p>
        </p:txBody>
      </p:sp>
      <p:sp>
        <p:nvSpPr>
          <p:cNvPr id="22" name="Текст 3"/>
          <p:cNvSpPr>
            <a:spLocks noGrp="1"/>
          </p:cNvSpPr>
          <p:nvPr>
            <p:ph type="body" sz="quarter" idx="10" hasCustomPrompt="1"/>
          </p:nvPr>
        </p:nvSpPr>
        <p:spPr>
          <a:xfrm>
            <a:off x="3923323" y="186061"/>
            <a:ext cx="4376615" cy="904350"/>
          </a:xfrm>
        </p:spPr>
        <p:txBody>
          <a:bodyPr rtlCol="0"/>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rtl="0"/>
            <a:r>
              <a:rPr lang="ru-RU" noProof="1"/>
              <a:t>Добавьте здесь заголовок раздела</a:t>
            </a:r>
          </a:p>
          <a:p>
            <a:pPr lvl="1" rtl="0"/>
            <a:r>
              <a:rPr lang="ru-RU" noProof="1"/>
              <a:t>1</a:t>
            </a:r>
          </a:p>
        </p:txBody>
      </p:sp>
      <p:sp>
        <p:nvSpPr>
          <p:cNvPr id="23" name="Текст 3"/>
          <p:cNvSpPr>
            <a:spLocks noGrp="1"/>
          </p:cNvSpPr>
          <p:nvPr>
            <p:ph type="body" sz="quarter" idx="11" hasCustomPrompt="1"/>
          </p:nvPr>
        </p:nvSpPr>
        <p:spPr>
          <a:xfrm>
            <a:off x="304801" y="4206240"/>
            <a:ext cx="11658600" cy="757130"/>
          </a:xfrm>
        </p:spPr>
        <p:txBody>
          <a:bodyPr lIns="457200" rIns="457200" rtlCol="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400" b="0" i="0" u="none" strike="noStrike" kern="1200" cap="none" spc="0" normalizeH="0" noProof="1">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Добавьте краткое обобщающее предложение, посвященное заголовку или высказыванию выше</a:t>
            </a:r>
          </a:p>
        </p:txBody>
      </p:sp>
      <p:sp>
        <p:nvSpPr>
          <p:cNvPr id="6" name="Текст 5"/>
          <p:cNvSpPr>
            <a:spLocks noGrp="1"/>
          </p:cNvSpPr>
          <p:nvPr>
            <p:ph type="body" sz="quarter" idx="12" hasCustomPrompt="1"/>
          </p:nvPr>
        </p:nvSpPr>
        <p:spPr>
          <a:xfrm>
            <a:off x="5737094" y="1007413"/>
            <a:ext cx="792205" cy="1200329"/>
          </a:xfrm>
        </p:spPr>
        <p:txBody>
          <a:bodyPr wrap="none" rtlCol="0"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noProof="1"/>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Левый фотомакет с текстом">
    <p:spTree>
      <p:nvGrpSpPr>
        <p:cNvPr id="1" name=""/>
        <p:cNvGrpSpPr/>
        <p:nvPr/>
      </p:nvGrpSpPr>
      <p:grpSpPr>
        <a:xfrm>
          <a:off x="0" y="0"/>
          <a:ext cx="0" cy="0"/>
          <a:chOff x="0" y="0"/>
          <a:chExt cx="0" cy="0"/>
        </a:xfrm>
      </p:grpSpPr>
      <p:sp>
        <p:nvSpPr>
          <p:cNvPr id="10" name="Рисунок 9"/>
          <p:cNvSpPr>
            <a:spLocks noGrp="1"/>
          </p:cNvSpPr>
          <p:nvPr>
            <p:ph type="pic" sz="quarter" idx="12" hasCustomPrompt="1"/>
          </p:nvPr>
        </p:nvSpPr>
        <p:spPr>
          <a:xfrm>
            <a:off x="0" y="0"/>
            <a:ext cx="12190413" cy="6858000"/>
          </a:xfrm>
          <a:blipFill>
            <a:blip r:embed="rId2"/>
            <a:stretch>
              <a:fillRect/>
            </a:stretch>
          </a:blipFill>
        </p:spPr>
        <p:txBody>
          <a:bodyPr rtlCol="0" anchor="ctr" anchorCtr="0">
            <a:noAutofit/>
          </a:bodyPr>
          <a:lstStyle>
            <a:lvl1pPr algn="r">
              <a:defRPr baseline="0"/>
            </a:lvl1pPr>
          </a:lstStyle>
          <a:p>
            <a:pPr rtl="0"/>
            <a:r>
              <a:rPr lang="ru-RU" noProof="1"/>
              <a:t>Изображение без полей</a:t>
            </a:r>
          </a:p>
        </p:txBody>
      </p:sp>
      <p:sp>
        <p:nvSpPr>
          <p:cNvPr id="7" name="Объект 2"/>
          <p:cNvSpPr>
            <a:spLocks noGrp="1"/>
          </p:cNvSpPr>
          <p:nvPr>
            <p:ph idx="18" hasCustomPrompt="1"/>
          </p:nvPr>
        </p:nvSpPr>
        <p:spPr>
          <a:xfrm>
            <a:off x="1875949" y="419100"/>
            <a:ext cx="2377440" cy="840230"/>
          </a:xfrm>
        </p:spPr>
        <p:txBody>
          <a:bodyPr lIns="146304" rIns="146304" rtlCol="0"/>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rtl="0"/>
            <a:r>
              <a:rPr lang="ru-RU" noProof="1"/>
              <a:t>#</a:t>
            </a:r>
          </a:p>
        </p:txBody>
      </p:sp>
      <p:sp>
        <p:nvSpPr>
          <p:cNvPr id="11" name="Текст 6"/>
          <p:cNvSpPr>
            <a:spLocks noGrp="1"/>
          </p:cNvSpPr>
          <p:nvPr>
            <p:ph type="body" sz="quarter" idx="11"/>
          </p:nvPr>
        </p:nvSpPr>
        <p:spPr>
          <a:xfrm>
            <a:off x="304800" y="3429000"/>
            <a:ext cx="5960269" cy="2754087"/>
          </a:xfrm>
        </p:spPr>
        <p:txBody>
          <a:bodyPr rtlCol="0"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2" name="Текст 2"/>
          <p:cNvSpPr>
            <a:spLocks noGrp="1"/>
          </p:cNvSpPr>
          <p:nvPr>
            <p:ph type="body" sz="quarter" idx="19" hasCustomPrompt="1"/>
          </p:nvPr>
        </p:nvSpPr>
        <p:spPr>
          <a:xfrm>
            <a:off x="304800" y="1554164"/>
            <a:ext cx="5875734" cy="535531"/>
          </a:xfrm>
        </p:spPr>
        <p:txBody>
          <a:bodyPr rtlCol="0"/>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ru-RU" noProof="1"/>
              <a:t>Заголовок</a:t>
            </a:r>
          </a:p>
        </p:txBody>
      </p:sp>
      <p:sp>
        <p:nvSpPr>
          <p:cNvPr id="13"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Выноска с небольшим текстом (без маркера)">
    <p:spTree>
      <p:nvGrpSpPr>
        <p:cNvPr id="1" name=""/>
        <p:cNvGrpSpPr/>
        <p:nvPr/>
      </p:nvGrpSpPr>
      <p:grpSpPr>
        <a:xfrm>
          <a:off x="0" y="0"/>
          <a:ext cx="0" cy="0"/>
          <a:chOff x="0" y="0"/>
          <a:chExt cx="0" cy="0"/>
        </a:xfrm>
      </p:grpSpPr>
      <p:sp>
        <p:nvSpPr>
          <p:cNvPr id="10" name="Прямоугольник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4" name="Текст 3"/>
          <p:cNvSpPr>
            <a:spLocks noGrp="1"/>
          </p:cNvSpPr>
          <p:nvPr>
            <p:ph type="body" sz="quarter" idx="10" hasCustomPrompt="1"/>
          </p:nvPr>
        </p:nvSpPr>
        <p:spPr>
          <a:xfrm>
            <a:off x="269240" y="3367878"/>
            <a:ext cx="5192775" cy="2264723"/>
          </a:xfrm>
        </p:spPr>
        <p:txBody>
          <a:bodyPr wrap="square"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pPr rtl="0"/>
            <a:r>
              <a:rPr lang="ru-RU" noProof="1"/>
              <a:t>Короткое введение</a:t>
            </a:r>
            <a:br>
              <a:rPr lang="ru-RU" noProof="1"/>
            </a:br>
            <a:r>
              <a:rPr lang="ru-RU" noProof="1"/>
              <a:t>для данных с представлением</a:t>
            </a:r>
            <a:br>
              <a:rPr lang="ru-RU" noProof="1"/>
            </a:br>
            <a:r>
              <a:rPr lang="ru-RU" noProof="1"/>
              <a:t>пунктов по одному улучшает понимание.</a:t>
            </a:r>
          </a:p>
        </p:txBody>
      </p:sp>
      <p:sp>
        <p:nvSpPr>
          <p:cNvPr id="9" name="Текст 8"/>
          <p:cNvSpPr>
            <a:spLocks noGrp="1"/>
          </p:cNvSpPr>
          <p:nvPr>
            <p:ph type="body" sz="quarter" idx="11"/>
          </p:nvPr>
        </p:nvSpPr>
        <p:spPr>
          <a:xfrm>
            <a:off x="6253316" y="3503950"/>
            <a:ext cx="5671764" cy="1705723"/>
          </a:xfrm>
        </p:spPr>
        <p:txBody>
          <a:bodyPr rtlCol="0"/>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3" name="Рисунок 2"/>
          <p:cNvSpPr>
            <a:spLocks noGrp="1"/>
          </p:cNvSpPr>
          <p:nvPr>
            <p:ph type="pic" sz="quarter" idx="12" hasCustomPrompt="1"/>
          </p:nvPr>
        </p:nvSpPr>
        <p:spPr>
          <a:xfrm>
            <a:off x="0" y="0"/>
            <a:ext cx="12192000" cy="2974848"/>
          </a:xfrm>
          <a:blipFill>
            <a:blip r:embed="rId2"/>
            <a:srcRect/>
            <a:stretch>
              <a:fillRect t="-65721" r="-4798" b="-46455"/>
            </a:stretch>
          </a:blipFill>
        </p:spPr>
        <p:txBody>
          <a:bodyPr rtlCol="0" anchor="ctr" anchorCtr="0">
            <a:noAutofit/>
          </a:bodyPr>
          <a:lstStyle/>
          <a:p>
            <a:pPr rtl="0"/>
            <a:r>
              <a:rPr lang="ru-RU" noProof="1"/>
              <a:t>Щелкните значок, чтобы добавить изображение</a:t>
            </a:r>
          </a:p>
        </p:txBody>
      </p:sp>
      <p:sp>
        <p:nvSpPr>
          <p:cNvPr id="2" name="Заголовок 1"/>
          <p:cNvSpPr>
            <a:spLocks noGrp="1"/>
          </p:cNvSpPr>
          <p:nvPr>
            <p:ph type="title"/>
          </p:nvPr>
        </p:nvSpPr>
        <p:spPr/>
        <p:txBody>
          <a:bodyPr rtlCol="0"/>
          <a:lstStyle/>
          <a:p>
            <a:pPr rtl="0"/>
            <a:r>
              <a:rPr lang="ru-RU" noProof="1"/>
              <a:t>Образец заголовка</a:t>
            </a:r>
          </a:p>
        </p:txBody>
      </p:sp>
      <p:sp>
        <p:nvSpPr>
          <p:cNvPr id="11"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Пустой слайд">
    <p:bg>
      <p:bgRef idx="1001">
        <a:schemeClr val="bg2"/>
      </p:bgRef>
    </p:bg>
    <p:spTree>
      <p:nvGrpSpPr>
        <p:cNvPr id="1" name=""/>
        <p:cNvGrpSpPr/>
        <p:nvPr/>
      </p:nvGrpSpPr>
      <p:grpSpPr>
        <a:xfrm>
          <a:off x="0" y="0"/>
          <a:ext cx="0" cy="0"/>
          <a:chOff x="0" y="0"/>
          <a:chExt cx="0" cy="0"/>
        </a:xfrm>
      </p:grpSpPr>
      <p:sp>
        <p:nvSpPr>
          <p:cNvPr id="7" name="Рисунок 6"/>
          <p:cNvSpPr>
            <a:spLocks noGrp="1" noChangeAspect="1"/>
          </p:cNvSpPr>
          <p:nvPr>
            <p:ph type="pic" sz="quarter" idx="14" hasCustomPrompt="1"/>
          </p:nvPr>
        </p:nvSpPr>
        <p:spPr>
          <a:xfrm>
            <a:off x="0" y="0"/>
            <a:ext cx="12192000" cy="6858000"/>
          </a:xfrm>
        </p:spPr>
        <p:txBody>
          <a:bodyPr lIns="91440" rtlCol="0">
            <a:noAutofit/>
          </a:bodyPr>
          <a:lstStyle>
            <a:lvl1pPr algn="ctr">
              <a:defRPr/>
            </a:lvl1pPr>
          </a:lstStyle>
          <a:p>
            <a:pPr rtl="0"/>
            <a:r>
              <a:rPr lang="ru-RU" noProof="1"/>
              <a:t>Щелкните значок, чтобы добавить фото</a:t>
            </a:r>
          </a:p>
        </p:txBody>
      </p:sp>
      <p:sp>
        <p:nvSpPr>
          <p:cNvPr id="4" name="Номер слайда 3"/>
          <p:cNvSpPr>
            <a:spLocks noGrp="1"/>
          </p:cNvSpPr>
          <p:nvPr>
            <p:ph type="sldNum" sz="quarter" idx="12"/>
          </p:nvPr>
        </p:nvSpPr>
        <p:spPr>
          <a:xfrm>
            <a:off x="11747687" y="6465381"/>
            <a:ext cx="431425" cy="365125"/>
          </a:xfrm>
          <a:prstGeom prst="rect">
            <a:avLst/>
          </a:prstGeom>
        </p:spPr>
        <p:txBody>
          <a:bodyPr rtlCol="0"/>
          <a:lstStyle/>
          <a:p>
            <a:pPr rtl="0"/>
            <a:fld id="{5AE1514C-5E56-4738-A1FF-4B1CFD2A3E36}" type="slidenum">
              <a:rPr lang="ru-RU" noProof="1" dirty="0" smtClean="0"/>
              <a:t>‹#›</a:t>
            </a:fld>
            <a:endParaRPr lang="ru-RU" noProof="1"/>
          </a:p>
        </p:txBody>
      </p:sp>
      <p:sp>
        <p:nvSpPr>
          <p:cNvPr id="2" name="Заголовок 1"/>
          <p:cNvSpPr>
            <a:spLocks noGrp="1"/>
          </p:cNvSpPr>
          <p:nvPr>
            <p:ph type="title" hasCustomPrompt="1"/>
          </p:nvPr>
        </p:nvSpPr>
        <p:spPr>
          <a:xfrm>
            <a:off x="966652" y="2567613"/>
            <a:ext cx="8804365" cy="3748719"/>
          </a:xfrm>
          <a:prstGeom prst="rect">
            <a:avLst/>
          </a:prstGeom>
        </p:spPr>
        <p:txBody>
          <a:bodyPr rtlCol="0"/>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pPr rtl="0"/>
            <a:r>
              <a:rPr lang="ru-RU" noProof="1"/>
              <a:t>ЩЕЛКНИТЕ, ЧТОБЫ ИЗМЕНИТЬ</a:t>
            </a:r>
          </a:p>
        </p:txBody>
      </p:sp>
      <p:sp>
        <p:nvSpPr>
          <p:cNvPr id="5" name="Текст 4"/>
          <p:cNvSpPr>
            <a:spLocks noGrp="1"/>
          </p:cNvSpPr>
          <p:nvPr>
            <p:ph type="body" sz="quarter" idx="13" hasCustomPrompt="1"/>
          </p:nvPr>
        </p:nvSpPr>
        <p:spPr>
          <a:xfrm>
            <a:off x="1581150" y="3971108"/>
            <a:ext cx="9461500" cy="1421928"/>
          </a:xfrm>
        </p:spPr>
        <p:txBody>
          <a:bodyPr rtlCol="0"/>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rtl="0"/>
            <a:r>
              <a:rPr lang="ru-RU" noProof="1"/>
              <a:t>ИЗМЕНИТЬ ОБРАЗЕЦ ТЕКСТА</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Пустой слайд с изображением">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11747687" y="6465381"/>
            <a:ext cx="431425" cy="365125"/>
          </a:xfrm>
          <a:prstGeom prst="rect">
            <a:avLst/>
          </a:prstGeom>
        </p:spPr>
        <p:txBody>
          <a:bodyPr rtlCol="0"/>
          <a:lstStyle/>
          <a:p>
            <a:pPr rtl="0"/>
            <a:fld id="{5AE1514C-5E56-4738-A1FF-4B1CFD2A3E36}" type="slidenum">
              <a:rPr lang="ru-RU" noProof="1" dirty="0" smtClean="0"/>
              <a:t>‹#›</a:t>
            </a:fld>
            <a:endParaRPr lang="ru-RU" noProof="1"/>
          </a:p>
        </p:txBody>
      </p:sp>
      <p:sp>
        <p:nvSpPr>
          <p:cNvPr id="3" name="Рисунок 2"/>
          <p:cNvSpPr>
            <a:spLocks noGrp="1" noChangeAspect="1"/>
          </p:cNvSpPr>
          <p:nvPr>
            <p:ph type="pic" sz="quarter" idx="13" hasCustomPrompt="1"/>
          </p:nvPr>
        </p:nvSpPr>
        <p:spPr>
          <a:xfrm>
            <a:off x="0" y="0"/>
            <a:ext cx="12066954" cy="6858000"/>
          </a:xfrm>
        </p:spPr>
        <p:txBody>
          <a:bodyPr rtlCol="0" anchor="ctr">
            <a:noAutofit/>
          </a:bodyPr>
          <a:lstStyle>
            <a:lvl1pPr algn="ctr">
              <a:defRPr>
                <a:solidFill>
                  <a:schemeClr val="tx2"/>
                </a:solidFill>
              </a:defRPr>
            </a:lvl1pPr>
          </a:lstStyle>
          <a:p>
            <a:pPr rtl="0"/>
            <a:r>
              <a:rPr lang="ru-RU" noProof="1"/>
              <a:t>Щелкните значок, чтобы добавить изображение</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Пусто">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11747687" y="6465381"/>
            <a:ext cx="431425" cy="365125"/>
          </a:xfrm>
          <a:prstGeom prst="rect">
            <a:avLst/>
          </a:prstGeom>
        </p:spPr>
        <p:txBody>
          <a:bodyPr rtlCol="0"/>
          <a:lstStyle/>
          <a:p>
            <a:pPr rtl="0"/>
            <a:fld id="{5AE1514C-5E56-4738-A1FF-4B1CFD2A3E36}" type="slidenum">
              <a:rPr lang="ru-RU" noProof="1" dirty="0" smtClean="0"/>
              <a:t>‹#›</a:t>
            </a:fld>
            <a:endParaRPr lang="ru-RU" noProof="1"/>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шаги">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5"/>
            <a:ext cx="12191998" cy="6851648"/>
          </a:xfrm>
          <a:prstGeom prst="rect">
            <a:avLst/>
          </a:prstGeom>
        </p:spPr>
      </p:pic>
      <p:sp>
        <p:nvSpPr>
          <p:cNvPr id="4" name="Номер слайда 3"/>
          <p:cNvSpPr>
            <a:spLocks noGrp="1"/>
          </p:cNvSpPr>
          <p:nvPr>
            <p:ph type="sldNum" sz="quarter" idx="12"/>
          </p:nvPr>
        </p:nvSpPr>
        <p:spPr>
          <a:xfrm>
            <a:off x="11747687" y="6465381"/>
            <a:ext cx="431425" cy="365125"/>
          </a:xfrm>
          <a:prstGeom prst="rect">
            <a:avLst/>
          </a:prstGeom>
        </p:spPr>
        <p:txBody>
          <a:bodyPr rtlCol="0"/>
          <a:lstStyle/>
          <a:p>
            <a:pPr rtl="0"/>
            <a:fld id="{5AE1514C-5E56-4738-A1FF-4B1CFD2A3E36}" type="slidenum">
              <a:rPr lang="ru-RU" noProof="1" dirty="0" smtClean="0"/>
              <a:t>‹#›</a:t>
            </a:fld>
            <a:endParaRPr lang="ru-RU" noProof="1"/>
          </a:p>
        </p:txBody>
      </p:sp>
      <p:sp>
        <p:nvSpPr>
          <p:cNvPr id="6" name="Надпись 5">
            <a:hlinkClick r:id="rId3"/>
            <a:extLst>
              <a:ext uri="{FF2B5EF4-FFF2-40B4-BE49-F238E27FC236}">
                <a16:creationId xmlns:a16="http://schemas.microsoft.com/office/drawing/2014/main" id="{FC5E276D-531E-45A9-B450-EFEC62CDC8DF}"/>
              </a:ext>
            </a:extLst>
          </p:cNvPr>
          <p:cNvSpPr txBox="1"/>
          <p:nvPr userDrawn="1"/>
        </p:nvSpPr>
        <p:spPr>
          <a:xfrm>
            <a:off x="4434662" y="93791"/>
            <a:ext cx="3322677"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050" b="0" i="0" u="none" strike="noStrike" kern="0" cap="none" spc="0" normalizeH="0" noProof="1">
                <a:ln>
                  <a:noFill/>
                </a:ln>
                <a:solidFill>
                  <a:schemeClr val="tx1"/>
                </a:solidFill>
                <a:effectLst/>
                <a:uLnTx/>
                <a:uFillTx/>
              </a:rPr>
              <a:t>Neal Creative | Щелкните, чтобы </a:t>
            </a:r>
            <a:r>
              <a:rPr lang="ru-RU" sz="1050" b="1" i="0" u="none" strike="noStrike" kern="0" cap="none" spc="0" normalizeH="0" noProof="1">
                <a:ln>
                  <a:noFill/>
                </a:ln>
                <a:solidFill>
                  <a:schemeClr val="tx1"/>
                </a:solidFill>
                <a:effectLst/>
                <a:uLnTx/>
                <a:uFillTx/>
              </a:rPr>
              <a:t>узнать больше</a:t>
            </a:r>
          </a:p>
        </p:txBody>
      </p:sp>
      <p:sp>
        <p:nvSpPr>
          <p:cNvPr id="7" name="Надпись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000" noProof="1">
                <a:solidFill>
                  <a:schemeClr val="tx1"/>
                </a:solidFill>
              </a:rPr>
              <a:t>Neal Creative </a:t>
            </a:r>
            <a:r>
              <a:rPr lang="ru-RU" sz="900" kern="1200" noProof="1">
                <a:solidFill>
                  <a:schemeClr val="tx1"/>
                </a:solidFill>
                <a:latin typeface="+mn-lt"/>
                <a:ea typeface="+mn-ea"/>
                <a:cs typeface="+mn-cs"/>
              </a:rPr>
              <a:t>©</a:t>
            </a:r>
            <a:r>
              <a:rPr lang="ru-RU" sz="1000" noProof="1">
                <a:solidFill>
                  <a:schemeClr val="tx1"/>
                </a:solidFill>
              </a:rPr>
              <a:t> </a:t>
            </a:r>
            <a:endParaRPr lang="ru-RU" sz="1000" b="1" noProof="1">
              <a:solidFill>
                <a:schemeClr val="tx1"/>
              </a:solidFill>
            </a:endParaRPr>
          </a:p>
        </p:txBody>
      </p:sp>
      <p:grpSp>
        <p:nvGrpSpPr>
          <p:cNvPr id="8" name="Группа 7">
            <a:extLst>
              <a:ext uri="{FF2B5EF4-FFF2-40B4-BE49-F238E27FC236}">
                <a16:creationId xmlns:a16="http://schemas.microsoft.com/office/drawing/2014/main" id="{EF273A61-5610-4355-89F3-7C90515BFCC9}"/>
              </a:ext>
            </a:extLst>
          </p:cNvPr>
          <p:cNvGrpSpPr/>
          <p:nvPr userDrawn="1"/>
        </p:nvGrpSpPr>
        <p:grpSpPr>
          <a:xfrm>
            <a:off x="5976075" y="4118082"/>
            <a:ext cx="1800444" cy="1927264"/>
            <a:chOff x="5976075" y="3634505"/>
            <a:chExt cx="1800444" cy="1927264"/>
          </a:xfrm>
        </p:grpSpPr>
        <p:pic>
          <p:nvPicPr>
            <p:cNvPr id="9" name="Рисунок 8">
              <a:extLst>
                <a:ext uri="{FF2B5EF4-FFF2-40B4-BE49-F238E27FC236}">
                  <a16:creationId xmlns:a16="http://schemas.microsoft.com/office/drawing/2014/main" id="{6A49345F-7A53-4131-8BB4-087032A6CCD0}"/>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6061135" y="4282988"/>
              <a:ext cx="860601" cy="1278781"/>
            </a:xfrm>
            <a:prstGeom prst="rect">
              <a:avLst/>
            </a:prstGeom>
          </p:spPr>
        </p:pic>
        <p:sp>
          <p:nvSpPr>
            <p:cNvPr id="10" name="Надпись 9">
              <a:extLst>
                <a:ext uri="{FF2B5EF4-FFF2-40B4-BE49-F238E27FC236}">
                  <a16:creationId xmlns:a16="http://schemas.microsoft.com/office/drawing/2014/main" id="{5596D35F-1F19-4447-829C-790DF2B8D2DD}"/>
                </a:ext>
              </a:extLst>
            </p:cNvPr>
            <p:cNvSpPr txBox="1"/>
            <p:nvPr/>
          </p:nvSpPr>
          <p:spPr>
            <a:xfrm>
              <a:off x="5976075" y="3634505"/>
              <a:ext cx="1800444" cy="646331"/>
            </a:xfrm>
            <a:prstGeom prst="rect">
              <a:avLst/>
            </a:prstGeom>
            <a:noFill/>
          </p:spPr>
          <p:txBody>
            <a:bodyPr wrap="square" rtlCol="0">
              <a:spAutoFit/>
            </a:bodyPr>
            <a:lstStyle/>
            <a:p>
              <a:pPr rtl="0"/>
              <a:r>
                <a:rPr lang="ru-RU" sz="900" noProof="1">
                  <a:solidFill>
                    <a:schemeClr val="tx1">
                      <a:lumMod val="65000"/>
                      <a:lumOff val="35000"/>
                    </a:schemeClr>
                  </a:solidFill>
                </a:rPr>
                <a:t>СОВЕТ </a:t>
              </a:r>
              <a:r>
                <a:rPr lang="ru-RU" sz="900" noProof="1">
                  <a:solidFill>
                    <a:schemeClr val="tx1">
                      <a:lumMod val="65000"/>
                      <a:lumOff val="35000"/>
                    </a:schemeClr>
                  </a:solidFill>
                  <a:latin typeface="Calibri" panose="020F0502020204030204" pitchFamily="34" charset="0"/>
                  <a:cs typeface="Calibri" panose="020F0502020204030204" pitchFamily="34" charset="0"/>
                </a:rPr>
                <a:t>│ Используйте встроенную ц</a:t>
              </a:r>
              <a:r>
                <a:rPr lang="ru-RU" sz="900" noProof="1">
                  <a:solidFill>
                    <a:schemeClr val="tx1">
                      <a:lumMod val="65000"/>
                      <a:lumOff val="35000"/>
                    </a:schemeClr>
                  </a:solidFill>
                </a:rPr>
                <a:t>ветовую палитру с зеленым и желтым цветом для выносок и выделений</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ЗАГОЛОВОК ИЛИ ПЕРЕХОД">
    <p:bg>
      <p:bgPr>
        <a:solidFill>
          <a:schemeClr val="bg2"/>
        </a:solidFill>
        <a:effectLst/>
      </p:bgPr>
    </p:bg>
    <p:spTree>
      <p:nvGrpSpPr>
        <p:cNvPr id="1" name=""/>
        <p:cNvGrpSpPr/>
        <p:nvPr/>
      </p:nvGrpSpPr>
      <p:grpSpPr>
        <a:xfrm>
          <a:off x="0" y="0"/>
          <a:ext cx="0" cy="0"/>
          <a:chOff x="0" y="0"/>
          <a:chExt cx="0" cy="0"/>
        </a:xfrm>
      </p:grpSpPr>
      <p:sp>
        <p:nvSpPr>
          <p:cNvPr id="18" name="Овал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19" name="Овал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1" name="Овал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2" name="Овал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latin typeface="Segoe UI"/>
              <a:ea typeface="+mn-ea"/>
              <a:cs typeface="+mn-cs"/>
            </a:endParaRPr>
          </a:p>
        </p:txBody>
      </p:sp>
      <p:sp>
        <p:nvSpPr>
          <p:cNvPr id="2" name="Заголовок 1"/>
          <p:cNvSpPr>
            <a:spLocks noGrp="1"/>
          </p:cNvSpPr>
          <p:nvPr>
            <p:ph type="ctrTitle" hasCustomPrompt="1"/>
          </p:nvPr>
        </p:nvSpPr>
        <p:spPr>
          <a:xfrm>
            <a:off x="1219939" y="24239"/>
            <a:ext cx="9107555" cy="4524315"/>
          </a:xfrm>
          <a:prstGeom prst="rect">
            <a:avLst/>
          </a:prstGeom>
          <a:noFill/>
        </p:spPr>
        <p:txBody>
          <a:bodyPr rtlCol="0"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pPr rtl="0"/>
            <a:r>
              <a:rPr lang="ru-RU" noProof="1"/>
              <a:t>ЩЕЛКНИТЕ, ЧТОБЫ ИЗМЕНИТЬ ЗАГОЛОВОК</a:t>
            </a:r>
          </a:p>
        </p:txBody>
      </p:sp>
      <p:sp>
        <p:nvSpPr>
          <p:cNvPr id="8" name="Надпись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000" noProof="1">
                <a:solidFill>
                  <a:schemeClr val="bg2">
                    <a:lumMod val="50000"/>
                  </a:schemeClr>
                </a:solidFill>
              </a:rPr>
              <a:t>Neal Creative </a:t>
            </a:r>
            <a:r>
              <a:rPr lang="ru-RU" sz="900" kern="1200" noProof="1">
                <a:solidFill>
                  <a:schemeClr val="bg2">
                    <a:lumMod val="50000"/>
                  </a:schemeClr>
                </a:solidFill>
                <a:latin typeface="+mn-lt"/>
                <a:ea typeface="+mn-ea"/>
                <a:cs typeface="+mn-cs"/>
              </a:rPr>
              <a:t>©</a:t>
            </a:r>
            <a:r>
              <a:rPr lang="ru-RU" sz="1000" noProof="1">
                <a:solidFill>
                  <a:schemeClr val="bg2">
                    <a:lumMod val="50000"/>
                  </a:schemeClr>
                </a:solidFill>
              </a:rPr>
              <a:t> </a:t>
            </a:r>
            <a:endParaRPr lang="ru-RU" sz="1000" b="1" noProof="1">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Выноска с небольшим текстом (без маркера)">
    <p:spTree>
      <p:nvGrpSpPr>
        <p:cNvPr id="1" name=""/>
        <p:cNvGrpSpPr/>
        <p:nvPr/>
      </p:nvGrpSpPr>
      <p:grpSpPr>
        <a:xfrm>
          <a:off x="0" y="0"/>
          <a:ext cx="0" cy="0"/>
          <a:chOff x="0" y="0"/>
          <a:chExt cx="0" cy="0"/>
        </a:xfrm>
      </p:grpSpPr>
      <p:sp>
        <p:nvSpPr>
          <p:cNvPr id="10" name="Прямоугольник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4" name="Текст 3"/>
          <p:cNvSpPr>
            <a:spLocks noGrp="1"/>
          </p:cNvSpPr>
          <p:nvPr>
            <p:ph type="body" sz="quarter" idx="10" hasCustomPrompt="1"/>
          </p:nvPr>
        </p:nvSpPr>
        <p:spPr>
          <a:xfrm>
            <a:off x="269240" y="3367878"/>
            <a:ext cx="5192775" cy="2264723"/>
          </a:xfrm>
        </p:spPr>
        <p:txBody>
          <a:bodyPr wrap="square"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pPr rtl="0"/>
            <a:r>
              <a:rPr lang="ru-RU" noProof="1"/>
              <a:t>Короткое введение</a:t>
            </a:r>
            <a:br>
              <a:rPr lang="ru-RU" noProof="1"/>
            </a:br>
            <a:r>
              <a:rPr lang="ru-RU" noProof="1"/>
              <a:t>для данных с представлением</a:t>
            </a:r>
            <a:br>
              <a:rPr lang="ru-RU" noProof="1"/>
            </a:br>
            <a:r>
              <a:rPr lang="ru-RU" noProof="1"/>
              <a:t>пунктов по одному улучшает понимание.</a:t>
            </a:r>
          </a:p>
        </p:txBody>
      </p:sp>
      <p:sp>
        <p:nvSpPr>
          <p:cNvPr id="9" name="Текст 8"/>
          <p:cNvSpPr>
            <a:spLocks noGrp="1"/>
          </p:cNvSpPr>
          <p:nvPr>
            <p:ph type="body" sz="quarter" idx="11"/>
          </p:nvPr>
        </p:nvSpPr>
        <p:spPr>
          <a:xfrm>
            <a:off x="6253316" y="3503950"/>
            <a:ext cx="5671764" cy="1705723"/>
          </a:xfrm>
        </p:spPr>
        <p:txBody>
          <a:bodyPr rtlCol="0"/>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3" name="Рисунок 2"/>
          <p:cNvSpPr>
            <a:spLocks noGrp="1"/>
          </p:cNvSpPr>
          <p:nvPr>
            <p:ph type="pic" sz="quarter" idx="12" hasCustomPrompt="1"/>
          </p:nvPr>
        </p:nvSpPr>
        <p:spPr>
          <a:xfrm>
            <a:off x="0" y="0"/>
            <a:ext cx="12192000" cy="2974848"/>
          </a:xfrm>
          <a:blipFill>
            <a:blip r:embed="rId2"/>
            <a:srcRect/>
            <a:stretch>
              <a:fillRect t="-65721" r="-4798" b="-46455"/>
            </a:stretch>
          </a:blipFill>
        </p:spPr>
        <p:txBody>
          <a:bodyPr rtlCol="0" anchor="ctr" anchorCtr="0">
            <a:noAutofit/>
          </a:bodyPr>
          <a:lstStyle/>
          <a:p>
            <a:pPr rtl="0"/>
            <a:r>
              <a:rPr lang="ru-RU" noProof="1"/>
              <a:t>Щелкните значок, чтобы добавить изображение</a:t>
            </a:r>
          </a:p>
        </p:txBody>
      </p:sp>
      <p:sp>
        <p:nvSpPr>
          <p:cNvPr id="12" name="Надпись 11">
            <a:hlinkClick r:id="rId3"/>
            <a:extLst>
              <a:ext uri="{FF2B5EF4-FFF2-40B4-BE49-F238E27FC236}">
                <a16:creationId xmlns:a16="http://schemas.microsoft.com/office/drawing/2014/main" id="{B2DA80A1-9E22-4BFF-8562-466123B36943}"/>
              </a:ext>
            </a:extLst>
          </p:cNvPr>
          <p:cNvSpPr txBox="1"/>
          <p:nvPr userDrawn="1"/>
        </p:nvSpPr>
        <p:spPr>
          <a:xfrm>
            <a:off x="9089198" y="6298102"/>
            <a:ext cx="3401624" cy="367873"/>
          </a:xfrm>
          <a:prstGeom prst="roundRect">
            <a:avLst>
              <a:gd name="adj" fmla="val 50000"/>
            </a:avLst>
          </a:prstGeom>
          <a:solidFill>
            <a:srgbClr val="004568"/>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ru-RU" sz="1100" b="0" i="0" u="none" strike="noStrike" kern="0" cap="none" spc="0" normalizeH="0" noProof="1">
                <a:ln>
                  <a:noFill/>
                </a:ln>
                <a:solidFill>
                  <a:srgbClr val="FFFFFF"/>
                </a:solidFill>
                <a:effectLst/>
                <a:uLnTx/>
                <a:uFillTx/>
              </a:rPr>
              <a:t>Neal Creative | Щелкните, чтобы </a:t>
            </a:r>
            <a:r>
              <a:rPr lang="ru-RU" sz="1100" b="1" i="0" u="none" strike="noStrike" kern="0" cap="none" spc="0" normalizeH="0" noProof="1">
                <a:ln>
                  <a:noFill/>
                </a:ln>
                <a:solidFill>
                  <a:srgbClr val="FFFFFF"/>
                </a:solidFill>
                <a:effectLst/>
                <a:uLnTx/>
                <a:uFillTx/>
              </a:rPr>
              <a:t>узнать больше</a:t>
            </a:r>
          </a:p>
        </p:txBody>
      </p:sp>
      <p:sp>
        <p:nvSpPr>
          <p:cNvPr id="2" name="Заголовок 1"/>
          <p:cNvSpPr>
            <a:spLocks noGrp="1"/>
          </p:cNvSpPr>
          <p:nvPr>
            <p:ph type="title" hasCustomPrompt="1"/>
          </p:nvPr>
        </p:nvSpPr>
        <p:spPr>
          <a:xfrm>
            <a:off x="304800" y="419099"/>
            <a:ext cx="8917577" cy="590931"/>
          </a:xfrm>
        </p:spPr>
        <p:txBody>
          <a:bodyPr rtlCol="0"/>
          <a:lstStyle/>
          <a:p>
            <a:pPr rtl="0"/>
            <a:r>
              <a:rPr lang="ru-RU" noProof="1"/>
              <a:t>ОБРАЗЕЦ ЗАГОЛОВКА</a:t>
            </a:r>
          </a:p>
        </p:txBody>
      </p:sp>
      <p:sp>
        <p:nvSpPr>
          <p:cNvPr id="11"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
        <p:nvSpPr>
          <p:cNvPr id="13" name="Надпись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000" noProof="1">
                <a:solidFill>
                  <a:schemeClr val="bg1">
                    <a:lumMod val="75000"/>
                  </a:schemeClr>
                </a:solidFill>
              </a:rPr>
              <a:t>Neal Creative </a:t>
            </a:r>
            <a:r>
              <a:rPr lang="ru-RU" sz="900" kern="1200" noProof="1">
                <a:solidFill>
                  <a:schemeClr val="bg1">
                    <a:lumMod val="75000"/>
                  </a:schemeClr>
                </a:solidFill>
                <a:latin typeface="+mn-lt"/>
                <a:ea typeface="+mn-ea"/>
                <a:cs typeface="+mn-cs"/>
              </a:rPr>
              <a:t>©</a:t>
            </a:r>
            <a:r>
              <a:rPr lang="ru-RU" sz="1000" noProof="1">
                <a:solidFill>
                  <a:schemeClr val="bg1">
                    <a:lumMod val="75000"/>
                  </a:schemeClr>
                </a:solidFill>
              </a:rPr>
              <a:t> </a:t>
            </a:r>
            <a:endParaRPr lang="ru-RU" sz="1000" b="1" noProof="1">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РАЗДЕЛИТЕЛЬ РАЗДЕЛОВ С КОЛЬЦЕВОЙ ОСНОВОЙ">
    <p:bg>
      <p:bgPr>
        <a:solidFill>
          <a:schemeClr val="bg2"/>
        </a:solidFill>
        <a:effectLst/>
      </p:bgPr>
    </p:bg>
    <p:spTree>
      <p:nvGrpSpPr>
        <p:cNvPr id="1" name=""/>
        <p:cNvGrpSpPr/>
        <p:nvPr/>
      </p:nvGrpSpPr>
      <p:grpSpPr>
        <a:xfrm>
          <a:off x="0" y="0"/>
          <a:ext cx="0" cy="0"/>
          <a:chOff x="0" y="0"/>
          <a:chExt cx="0" cy="0"/>
        </a:xfrm>
      </p:grpSpPr>
      <p:sp>
        <p:nvSpPr>
          <p:cNvPr id="7" name="Овал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 name="Заголовок 1"/>
          <p:cNvSpPr>
            <a:spLocks noGrp="1"/>
          </p:cNvSpPr>
          <p:nvPr>
            <p:ph type="ctrTitle" hasCustomPrompt="1"/>
          </p:nvPr>
        </p:nvSpPr>
        <p:spPr>
          <a:xfrm>
            <a:off x="3448777" y="2183824"/>
            <a:ext cx="5208335" cy="2431435"/>
          </a:xfrm>
          <a:prstGeom prst="rect">
            <a:avLst/>
          </a:prstGeom>
        </p:spPr>
        <p:txBody>
          <a:bodyPr rtlCol="0" anchor="ctr"/>
          <a:lstStyle>
            <a:lvl1pPr algn="ctr">
              <a:lnSpc>
                <a:spcPct val="95000"/>
              </a:lnSpc>
              <a:defRPr sz="4000">
                <a:solidFill>
                  <a:schemeClr val="tx1"/>
                </a:solidFill>
              </a:defRPr>
            </a:lvl1pPr>
          </a:lstStyle>
          <a:p>
            <a:pPr rtl="0"/>
            <a:r>
              <a:rPr lang="ru-RU" noProof="1"/>
              <a:t>ЩЕЛКНИТЕ, ЧТОБЫ ИЗМЕНИТЬ ЗАГОЛОВОК</a:t>
            </a:r>
          </a:p>
        </p:txBody>
      </p:sp>
      <p:sp>
        <p:nvSpPr>
          <p:cNvPr id="9" name="точки"/>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Темный вариант цитаты (ВЫРАВНИВАНИЕ СЛЕВА)">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Текст 7"/>
          <p:cNvSpPr>
            <a:spLocks noGrp="1"/>
          </p:cNvSpPr>
          <p:nvPr>
            <p:ph type="body" sz="quarter" idx="13" hasCustomPrompt="1"/>
          </p:nvPr>
        </p:nvSpPr>
        <p:spPr>
          <a:xfrm>
            <a:off x="304800" y="2884235"/>
            <a:ext cx="11658600" cy="1089529"/>
          </a:xfrm>
        </p:spPr>
        <p:txBody>
          <a:bodyPr rtlCol="0"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rtl="0"/>
            <a:r>
              <a:rPr lang="ru-RU" noProof="1"/>
              <a:t>"ЦИТАТА".</a:t>
            </a:r>
          </a:p>
          <a:p>
            <a:pPr lvl="1" rtl="0"/>
            <a:r>
              <a:rPr lang="ru-RU" noProof="1"/>
              <a:t> ПОЛУЖИРНЫЙ</a:t>
            </a:r>
          </a:p>
        </p:txBody>
      </p:sp>
      <p:sp>
        <p:nvSpPr>
          <p:cNvPr id="7" name="Полилиния: Фигура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3" name="Текст 2"/>
          <p:cNvSpPr>
            <a:spLocks noGrp="1"/>
          </p:cNvSpPr>
          <p:nvPr>
            <p:ph type="body" sz="quarter" idx="14" hasCustomPrompt="1"/>
          </p:nvPr>
        </p:nvSpPr>
        <p:spPr>
          <a:xfrm>
            <a:off x="3865562" y="5276808"/>
            <a:ext cx="8097838" cy="369332"/>
          </a:xfrm>
        </p:spPr>
        <p:txBody>
          <a:bodyPr rtlCol="0"/>
          <a:lstStyle>
            <a:lvl1pPr algn="r">
              <a:spcBef>
                <a:spcPts val="0"/>
              </a:spcBef>
              <a:defRPr sz="2000">
                <a:solidFill>
                  <a:schemeClr val="bg1"/>
                </a:solidFill>
              </a:defRPr>
            </a:lvl1pPr>
            <a:lvl2pPr algn="r">
              <a:defRPr>
                <a:solidFill>
                  <a:schemeClr val="bg1"/>
                </a:solidFill>
              </a:defRPr>
            </a:lvl2pPr>
          </a:lstStyle>
          <a:p>
            <a:pPr lvl="0" rtl="0"/>
            <a:r>
              <a:rPr lang="ru-RU" noProof="1"/>
              <a:t>— Имя и компанию или источник можно разместить здесь</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Темный вариант цитаты (ПО ЦЕНТРУ)">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Текст 7"/>
          <p:cNvSpPr>
            <a:spLocks noGrp="1"/>
          </p:cNvSpPr>
          <p:nvPr>
            <p:ph type="body" sz="quarter" idx="13" hasCustomPrompt="1"/>
          </p:nvPr>
        </p:nvSpPr>
        <p:spPr>
          <a:xfrm>
            <a:off x="304800" y="2884235"/>
            <a:ext cx="11658600" cy="1089529"/>
          </a:xfrm>
        </p:spPr>
        <p:txBody>
          <a:bodyPr rtlCol="0"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rtl="0"/>
            <a:r>
              <a:rPr lang="ru-RU" noProof="1"/>
              <a:t>"ЦИТАТА".</a:t>
            </a:r>
          </a:p>
          <a:p>
            <a:pPr lvl="1" rtl="0"/>
            <a:r>
              <a:rPr lang="ru-RU" noProof="1"/>
              <a:t>ПОЛУЖИРНЫЙ</a:t>
            </a:r>
          </a:p>
        </p:txBody>
      </p:sp>
      <p:sp>
        <p:nvSpPr>
          <p:cNvPr id="7" name="Полилиния: Фигура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3" name="Текст 2"/>
          <p:cNvSpPr>
            <a:spLocks noGrp="1"/>
          </p:cNvSpPr>
          <p:nvPr>
            <p:ph type="body" sz="quarter" idx="14" hasCustomPrompt="1"/>
          </p:nvPr>
        </p:nvSpPr>
        <p:spPr>
          <a:xfrm>
            <a:off x="3865562" y="5276808"/>
            <a:ext cx="8097838" cy="369332"/>
          </a:xfrm>
        </p:spPr>
        <p:txBody>
          <a:bodyPr rtlCol="0"/>
          <a:lstStyle>
            <a:lvl1pPr algn="r">
              <a:spcBef>
                <a:spcPts val="0"/>
              </a:spcBef>
              <a:defRPr sz="2000">
                <a:solidFill>
                  <a:schemeClr val="bg1"/>
                </a:solidFill>
              </a:defRPr>
            </a:lvl1pPr>
            <a:lvl2pPr algn="r">
              <a:defRPr>
                <a:solidFill>
                  <a:schemeClr val="bg1"/>
                </a:solidFill>
              </a:defRPr>
            </a:lvl2pPr>
          </a:lstStyle>
          <a:p>
            <a:pPr lvl="0" rtl="0"/>
            <a:r>
              <a:rPr lang="ru-RU" noProof="1"/>
              <a:t>— Имя и компанию или источник можно разместить здесь</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Темный вариант цитаты (ВЫРАВНИВАНИЕ СЛЕВА)">
    <p:bg>
      <p:bgPr>
        <a:solidFill>
          <a:schemeClr val="tx2"/>
        </a:solidFill>
        <a:effectLst/>
      </p:bgPr>
    </p:bg>
    <p:spTree>
      <p:nvGrpSpPr>
        <p:cNvPr id="1" name=""/>
        <p:cNvGrpSpPr/>
        <p:nvPr/>
      </p:nvGrpSpPr>
      <p:grpSpPr>
        <a:xfrm>
          <a:off x="0" y="0"/>
          <a:ext cx="0" cy="0"/>
          <a:chOff x="0" y="0"/>
          <a:chExt cx="0" cy="0"/>
        </a:xfrm>
      </p:grpSpPr>
      <p:sp>
        <p:nvSpPr>
          <p:cNvPr id="8" name="Текст 7"/>
          <p:cNvSpPr>
            <a:spLocks noGrp="1"/>
          </p:cNvSpPr>
          <p:nvPr>
            <p:ph type="body" sz="quarter" idx="13" hasCustomPrompt="1"/>
          </p:nvPr>
        </p:nvSpPr>
        <p:spPr>
          <a:xfrm>
            <a:off x="304800" y="2884235"/>
            <a:ext cx="11658600" cy="1089529"/>
          </a:xfrm>
        </p:spPr>
        <p:txBody>
          <a:bodyPr rtlCol="0"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rtl="0"/>
            <a:r>
              <a:rPr lang="ru-RU" noProof="1"/>
              <a:t>"ЦИТАТА".</a:t>
            </a:r>
          </a:p>
          <a:p>
            <a:pPr lvl="1" rtl="0"/>
            <a:r>
              <a:rPr lang="ru-RU" noProof="1"/>
              <a:t> ПОЛУЖИРНЫЙ</a:t>
            </a:r>
          </a:p>
        </p:txBody>
      </p:sp>
      <p:sp>
        <p:nvSpPr>
          <p:cNvPr id="7" name="Полилиния: Фигура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3" name="Текст 2"/>
          <p:cNvSpPr>
            <a:spLocks noGrp="1"/>
          </p:cNvSpPr>
          <p:nvPr>
            <p:ph type="body" sz="quarter" idx="14" hasCustomPrompt="1"/>
          </p:nvPr>
        </p:nvSpPr>
        <p:spPr>
          <a:xfrm>
            <a:off x="3865562" y="5276808"/>
            <a:ext cx="8097838" cy="369332"/>
          </a:xfrm>
        </p:spPr>
        <p:txBody>
          <a:bodyPr rtlCol="0"/>
          <a:lstStyle>
            <a:lvl1pPr algn="r">
              <a:spcBef>
                <a:spcPts val="0"/>
              </a:spcBef>
              <a:defRPr sz="2000" b="0">
                <a:solidFill>
                  <a:schemeClr val="bg1"/>
                </a:solidFill>
              </a:defRPr>
            </a:lvl1pPr>
            <a:lvl2pPr algn="r">
              <a:defRPr>
                <a:solidFill>
                  <a:schemeClr val="bg1"/>
                </a:solidFill>
              </a:defRPr>
            </a:lvl2pPr>
          </a:lstStyle>
          <a:p>
            <a:pPr lvl="0" rtl="0"/>
            <a:r>
              <a:rPr lang="ru-RU" noProof="1"/>
              <a:t>— Имя и компанию или источник можно разместить здесь</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Светлый вариант цитаты (ПО ЦЕНТРУ)">
    <p:spTree>
      <p:nvGrpSpPr>
        <p:cNvPr id="1" name=""/>
        <p:cNvGrpSpPr/>
        <p:nvPr/>
      </p:nvGrpSpPr>
      <p:grpSpPr>
        <a:xfrm>
          <a:off x="0" y="0"/>
          <a:ext cx="0" cy="0"/>
          <a:chOff x="0" y="0"/>
          <a:chExt cx="0" cy="0"/>
        </a:xfrm>
      </p:grpSpPr>
      <p:sp>
        <p:nvSpPr>
          <p:cNvPr id="9" name="Надпись 8"/>
          <p:cNvSpPr txBox="1"/>
          <p:nvPr userDrawn="1"/>
        </p:nvSpPr>
        <p:spPr>
          <a:xfrm>
            <a:off x="5648960" y="419100"/>
            <a:ext cx="894080" cy="1862048"/>
          </a:xfrm>
          <a:prstGeom prst="rect">
            <a:avLst/>
          </a:prstGeom>
          <a:noFill/>
        </p:spPr>
        <p:txBody>
          <a:bodyPr wrap="square" rtlCol="0">
            <a:spAutoFit/>
          </a:bodyPr>
          <a:lstStyle/>
          <a:p>
            <a:pPr rtl="0"/>
            <a:r>
              <a:rPr lang="ru-RU" sz="11500" noProof="1">
                <a:solidFill>
                  <a:schemeClr val="accent4"/>
                </a:solidFill>
                <a:latin typeface="Arial Black" panose="020B0A04020102020204" pitchFamily="34" charset="0"/>
              </a:rPr>
              <a:t>“</a:t>
            </a:r>
            <a:endParaRPr lang="ru-RU" sz="2800" noProof="1">
              <a:solidFill>
                <a:schemeClr val="accent4"/>
              </a:solidFill>
            </a:endParaRPr>
          </a:p>
        </p:txBody>
      </p:sp>
      <p:sp>
        <p:nvSpPr>
          <p:cNvPr id="5" name="Текст 2"/>
          <p:cNvSpPr>
            <a:spLocks noGrp="1"/>
          </p:cNvSpPr>
          <p:nvPr>
            <p:ph type="body" sz="quarter" idx="14" hasCustomPrompt="1"/>
          </p:nvPr>
        </p:nvSpPr>
        <p:spPr>
          <a:xfrm>
            <a:off x="3408362" y="5335071"/>
            <a:ext cx="8097838" cy="369332"/>
          </a:xfrm>
        </p:spPr>
        <p:txBody>
          <a:bodyPr rtlCol="0"/>
          <a:lstStyle>
            <a:lvl1pPr algn="r">
              <a:spcBef>
                <a:spcPts val="0"/>
              </a:spcBef>
              <a:defRPr sz="2000">
                <a:solidFill>
                  <a:schemeClr val="tx2"/>
                </a:solidFill>
              </a:defRPr>
            </a:lvl1pPr>
            <a:lvl2pPr algn="r">
              <a:defRPr>
                <a:solidFill>
                  <a:schemeClr val="bg1"/>
                </a:solidFill>
              </a:defRPr>
            </a:lvl2pPr>
          </a:lstStyle>
          <a:p>
            <a:pPr lvl="0" rtl="0"/>
            <a:r>
              <a:rPr lang="ru-RU" noProof="1"/>
              <a:t>— Имя и компанию или источник можно разместить здесь</a:t>
            </a:r>
          </a:p>
        </p:txBody>
      </p:sp>
      <p:sp>
        <p:nvSpPr>
          <p:cNvPr id="6" name="Текст 7"/>
          <p:cNvSpPr>
            <a:spLocks noGrp="1"/>
          </p:cNvSpPr>
          <p:nvPr>
            <p:ph type="body" sz="quarter" idx="13" hasCustomPrompt="1"/>
          </p:nvPr>
        </p:nvSpPr>
        <p:spPr>
          <a:xfrm>
            <a:off x="304800" y="2884235"/>
            <a:ext cx="11658600" cy="1089529"/>
          </a:xfrm>
        </p:spPr>
        <p:txBody>
          <a:bodyPr rtlCol="0"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rtl="0"/>
            <a:r>
              <a:rPr lang="ru-RU" noProof="1"/>
              <a:t>"ЦИТАТА".</a:t>
            </a:r>
          </a:p>
          <a:p>
            <a:pPr lvl="1" rtl="0"/>
            <a:r>
              <a:rPr lang="ru-RU" noProof="1"/>
              <a:t>ПОЛУЖИРНЫЙ</a:t>
            </a:r>
          </a:p>
        </p:txBody>
      </p:sp>
      <p:sp>
        <p:nvSpPr>
          <p:cNvPr id="7"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темная выноска с небольшим текстом (без маркера)">
    <p:bg>
      <p:bgPr>
        <a:solidFill>
          <a:schemeClr val="tx2"/>
        </a:solidFill>
        <a:effectLst/>
      </p:bgPr>
    </p:bg>
    <p:spTree>
      <p:nvGrpSpPr>
        <p:cNvPr id="1" name=""/>
        <p:cNvGrpSpPr/>
        <p:nvPr/>
      </p:nvGrpSpPr>
      <p:grpSpPr>
        <a:xfrm>
          <a:off x="0" y="0"/>
          <a:ext cx="0" cy="0"/>
          <a:chOff x="0" y="0"/>
          <a:chExt cx="0" cy="0"/>
        </a:xfrm>
      </p:grpSpPr>
      <p:sp>
        <p:nvSpPr>
          <p:cNvPr id="4" name="Текст 3"/>
          <p:cNvSpPr>
            <a:spLocks noGrp="1"/>
          </p:cNvSpPr>
          <p:nvPr>
            <p:ph type="body" sz="quarter" idx="10" hasCustomPrompt="1"/>
          </p:nvPr>
        </p:nvSpPr>
        <p:spPr>
          <a:xfrm>
            <a:off x="304800" y="2597273"/>
            <a:ext cx="4868985" cy="1643527"/>
          </a:xfrm>
        </p:spPr>
        <p:txBody>
          <a:bodyPr wrap="square" lIns="91440" r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pPr rtl="0"/>
            <a:r>
              <a:rPr lang="ru-RU" noProof="1"/>
              <a:t>Короткое введение</a:t>
            </a:r>
            <a:br>
              <a:rPr lang="ru-RU" noProof="1"/>
            </a:br>
            <a:r>
              <a:rPr lang="ru-RU" noProof="1"/>
              <a:t>для данных с представлением</a:t>
            </a:r>
            <a:br>
              <a:rPr lang="ru-RU" noProof="1"/>
            </a:br>
            <a:r>
              <a:rPr lang="ru-RU" noProof="1"/>
              <a:t>пунктов по одному улучшает понимание.</a:t>
            </a:r>
          </a:p>
        </p:txBody>
      </p:sp>
      <p:sp>
        <p:nvSpPr>
          <p:cNvPr id="9" name="Текст 8"/>
          <p:cNvSpPr>
            <a:spLocks noGrp="1"/>
          </p:cNvSpPr>
          <p:nvPr>
            <p:ph type="body" sz="quarter" idx="11"/>
          </p:nvPr>
        </p:nvSpPr>
        <p:spPr>
          <a:xfrm>
            <a:off x="6096000" y="419100"/>
            <a:ext cx="5671764" cy="1843069"/>
          </a:xfrm>
        </p:spPr>
        <p:txBody>
          <a:bodyPr rtlCol="0"/>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Заголовок 6"/>
          <p:cNvSpPr>
            <a:spLocks noGrp="1"/>
          </p:cNvSpPr>
          <p:nvPr>
            <p:ph type="title"/>
          </p:nvPr>
        </p:nvSpPr>
        <p:spPr>
          <a:xfrm>
            <a:off x="555244" y="0"/>
            <a:ext cx="4083304" cy="914096"/>
          </a:xfrm>
          <a:prstGeom prst="rect">
            <a:avLst/>
          </a:prstGeom>
        </p:spPr>
        <p:txBody>
          <a:bodyPr lIns="146304" tIns="420624" rIns="146304" rtlCol="0"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Образец заголовка</a:t>
            </a:r>
          </a:p>
        </p:txBody>
      </p:sp>
      <p:sp>
        <p:nvSpPr>
          <p:cNvPr id="12" name="Текст 8"/>
          <p:cNvSpPr>
            <a:spLocks noGrp="1"/>
          </p:cNvSpPr>
          <p:nvPr>
            <p:ph type="body" sz="quarter" idx="12"/>
          </p:nvPr>
        </p:nvSpPr>
        <p:spPr>
          <a:xfrm>
            <a:off x="6096000" y="2599498"/>
            <a:ext cx="5671764" cy="1843069"/>
          </a:xfrm>
        </p:spPr>
        <p:txBody>
          <a:bodyPr rtlCol="0"/>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3" name="Текст 8"/>
          <p:cNvSpPr>
            <a:spLocks noGrp="1"/>
          </p:cNvSpPr>
          <p:nvPr>
            <p:ph type="body" sz="quarter" idx="13"/>
          </p:nvPr>
        </p:nvSpPr>
        <p:spPr>
          <a:xfrm>
            <a:off x="6096000" y="4779896"/>
            <a:ext cx="5671764" cy="1843069"/>
          </a:xfrm>
        </p:spPr>
        <p:txBody>
          <a:bodyPr rtlCol="0"/>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Выноска с небольшим текстом (без маркера)">
    <p:spTree>
      <p:nvGrpSpPr>
        <p:cNvPr id="1" name=""/>
        <p:cNvGrpSpPr/>
        <p:nvPr/>
      </p:nvGrpSpPr>
      <p:grpSpPr>
        <a:xfrm>
          <a:off x="0" y="0"/>
          <a:ext cx="0" cy="0"/>
          <a:chOff x="0" y="0"/>
          <a:chExt cx="0" cy="0"/>
        </a:xfrm>
      </p:grpSpPr>
      <p:sp>
        <p:nvSpPr>
          <p:cNvPr id="14" name="Полилиния: Фигура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4" name="Текст 3"/>
          <p:cNvSpPr>
            <a:spLocks noGrp="1"/>
          </p:cNvSpPr>
          <p:nvPr>
            <p:ph type="body" sz="quarter" idx="10" hasCustomPrompt="1"/>
          </p:nvPr>
        </p:nvSpPr>
        <p:spPr>
          <a:xfrm>
            <a:off x="304800" y="2472751"/>
            <a:ext cx="4566001" cy="2031325"/>
          </a:xfrm>
        </p:spPr>
        <p:txBody>
          <a:bodyPr wrap="square" lIns="91440" r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pPr rtl="0"/>
            <a:r>
              <a:rPr lang="ru-RU" noProof="1"/>
              <a:t>Короткое введение</a:t>
            </a:r>
            <a:br>
              <a:rPr lang="ru-RU" noProof="1"/>
            </a:br>
            <a:r>
              <a:rPr lang="ru-RU" noProof="1"/>
              <a:t>для данных с представлением</a:t>
            </a:r>
            <a:br>
              <a:rPr lang="ru-RU" noProof="1"/>
            </a:br>
            <a:r>
              <a:rPr lang="ru-RU" noProof="1"/>
              <a:t>пунктов по одному улучшает понимание.</a:t>
            </a:r>
          </a:p>
        </p:txBody>
      </p:sp>
      <p:sp>
        <p:nvSpPr>
          <p:cNvPr id="9" name="Текст 8"/>
          <p:cNvSpPr>
            <a:spLocks noGrp="1"/>
          </p:cNvSpPr>
          <p:nvPr>
            <p:ph type="body" sz="quarter" idx="11"/>
          </p:nvPr>
        </p:nvSpPr>
        <p:spPr>
          <a:xfrm>
            <a:off x="6096000" y="419100"/>
            <a:ext cx="5671764" cy="1705723"/>
          </a:xfrm>
        </p:spPr>
        <p:txBody>
          <a:bodyPr rtlCol="0"/>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Номер слайда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200">
                <a:solidFill>
                  <a:schemeClr val="tx2"/>
                </a:solidFill>
              </a:defRPr>
            </a:lvl1pPr>
          </a:lstStyle>
          <a:p>
            <a:pPr rtl="0"/>
            <a:fld id="{5AE1514C-5E56-4738-A1FF-4B1CFD2A3E36}" type="slidenum">
              <a:rPr lang="ru-RU" noProof="1" dirty="0" smtClean="0"/>
              <a:pPr/>
              <a:t>‹#›</a:t>
            </a:fld>
            <a:endParaRPr lang="ru-RU" noProof="1"/>
          </a:p>
        </p:txBody>
      </p:sp>
      <p:sp>
        <p:nvSpPr>
          <p:cNvPr id="7" name="Заголовок 6"/>
          <p:cNvSpPr>
            <a:spLocks noGrp="1"/>
          </p:cNvSpPr>
          <p:nvPr>
            <p:ph type="title"/>
          </p:nvPr>
        </p:nvSpPr>
        <p:spPr>
          <a:xfrm>
            <a:off x="555244" y="0"/>
            <a:ext cx="4083304" cy="914096"/>
          </a:xfrm>
          <a:prstGeom prst="rect">
            <a:avLst/>
          </a:prstGeom>
        </p:spPr>
        <p:txBody>
          <a:bodyPr lIns="146304" tIns="420624" rIns="146304" rtlCol="0"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ru-RU" noProof="1"/>
              <a:t>Образец заголовка</a:t>
            </a:r>
          </a:p>
        </p:txBody>
      </p:sp>
      <p:sp>
        <p:nvSpPr>
          <p:cNvPr id="12" name="Текст 8"/>
          <p:cNvSpPr>
            <a:spLocks noGrp="1"/>
          </p:cNvSpPr>
          <p:nvPr>
            <p:ph type="body" sz="quarter" idx="12"/>
          </p:nvPr>
        </p:nvSpPr>
        <p:spPr>
          <a:xfrm>
            <a:off x="6096000" y="2697329"/>
            <a:ext cx="5671764" cy="1705723"/>
          </a:xfrm>
        </p:spPr>
        <p:txBody>
          <a:bodyPr rtlCol="0"/>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13" name="Текст 8"/>
          <p:cNvSpPr>
            <a:spLocks noGrp="1"/>
          </p:cNvSpPr>
          <p:nvPr>
            <p:ph type="body" sz="quarter" idx="13"/>
          </p:nvPr>
        </p:nvSpPr>
        <p:spPr>
          <a:xfrm>
            <a:off x="6096000" y="4975558"/>
            <a:ext cx="5671764" cy="1705723"/>
          </a:xfrm>
        </p:spPr>
        <p:txBody>
          <a:bodyPr rtlCol="0"/>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rtl="0"/>
            <a:r>
              <a:rPr lang="ru-RU" noProof="1"/>
              <a:t>Образец текста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Заголовок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pPr rtl="0"/>
            <a:r>
              <a:rPr lang="ru-RU" noProof="1"/>
              <a:t>Образец заголовка</a:t>
            </a:r>
          </a:p>
        </p:txBody>
      </p:sp>
      <p:sp>
        <p:nvSpPr>
          <p:cNvPr id="8" name="Номер слайда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rtl="0"/>
            <a:fld id="{4997E989-D798-4C62-8E93-3D2D613C2488}" type="slidenum">
              <a:rPr lang="ru-RU" noProof="1" dirty="0" smtClean="0"/>
              <a:pPr/>
              <a:t>‹#›</a:t>
            </a:fld>
            <a:endParaRPr lang="ru-RU" noProof="1"/>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4.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microsoft.com/office/2007/relationships/hdphoto" Target="../media/hdphoto6.wdp"/><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microsoft.com/office/2007/relationships/hdphoto" Target="../media/hdphoto7.wdp"/><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microsoft.com/office/2007/relationships/hdphoto" Target="../media/hdphoto8.wdp"/><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0.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Рисунок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Прямоугольник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4" name="Овал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Овал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6" name="Овал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0" name="Овал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1" name="Овал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2" name="Овал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46" name="Прямоугольник 45"/>
          <p:cNvSpPr/>
          <p:nvPr/>
        </p:nvSpPr>
        <p:spPr>
          <a:xfrm flipH="1">
            <a:off x="7891720" y="4423708"/>
            <a:ext cx="3072370" cy="8519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lnSpc>
                <a:spcPct val="90000"/>
              </a:lnSpc>
            </a:pPr>
            <a:r>
              <a:rPr lang="ru-RU" sz="2800" noProof="1">
                <a:gradFill>
                  <a:gsLst>
                    <a:gs pos="0">
                      <a:srgbClr val="75D1FF">
                        <a:lumMod val="5000"/>
                        <a:lumOff val="95000"/>
                      </a:srgbClr>
                    </a:gs>
                    <a:gs pos="100000">
                      <a:srgbClr val="FFFFFF"/>
                    </a:gs>
                  </a:gsLst>
                  <a:lin ang="5400000" scaled="1"/>
                </a:gradFill>
              </a:rPr>
              <a:t>Хабаров М.Э.</a:t>
            </a:r>
          </a:p>
          <a:p>
            <a:pPr lvl="0" algn="ctr" rtl="0">
              <a:lnSpc>
                <a:spcPct val="90000"/>
              </a:lnSpc>
            </a:pPr>
            <a:r>
              <a:rPr lang="ru-RU" sz="2800" noProof="1">
                <a:gradFill>
                  <a:gsLst>
                    <a:gs pos="0">
                      <a:srgbClr val="75D1FF">
                        <a:lumMod val="5000"/>
                        <a:lumOff val="95000"/>
                      </a:srgbClr>
                    </a:gs>
                    <a:gs pos="100000">
                      <a:srgbClr val="FFFFFF"/>
                    </a:gs>
                  </a:gsLst>
                  <a:lin ang="5400000" scaled="1"/>
                </a:gradFill>
              </a:rPr>
              <a:t>Насибуллин Д.И.</a:t>
            </a:r>
          </a:p>
        </p:txBody>
      </p:sp>
      <p:sp>
        <p:nvSpPr>
          <p:cNvPr id="9" name="Заголовок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pPr rtl="0"/>
            <a:endParaRPr lang="ru-RU" sz="8800" spc="-300" noProof="1">
              <a:gradFill>
                <a:gsLst>
                  <a:gs pos="0">
                    <a:schemeClr val="accent1">
                      <a:lumMod val="5000"/>
                      <a:lumOff val="95000"/>
                    </a:schemeClr>
                  </a:gs>
                  <a:gs pos="100000">
                    <a:schemeClr val="bg1"/>
                  </a:gs>
                </a:gsLst>
                <a:lin ang="5400000" scaled="1"/>
              </a:gradFill>
              <a:latin typeface="+mn-lt"/>
            </a:endParaRPr>
          </a:p>
        </p:txBody>
      </p:sp>
      <p:sp>
        <p:nvSpPr>
          <p:cNvPr id="7" name="Заголовок 6"/>
          <p:cNvSpPr>
            <a:spLocks noGrp="1"/>
          </p:cNvSpPr>
          <p:nvPr>
            <p:ph type="ctrTitle"/>
          </p:nvPr>
        </p:nvSpPr>
        <p:spPr>
          <a:xfrm>
            <a:off x="1409587" y="2647181"/>
            <a:ext cx="8996093" cy="923330"/>
          </a:xfrm>
        </p:spPr>
        <p:txBody>
          <a:bodyPr rtlCol="0"/>
          <a:lstStyle/>
          <a:p>
            <a:pPr rtl="0"/>
            <a:r>
              <a:rPr lang="ru-RU" sz="6000" noProof="1"/>
              <a:t>Лабораторные работы</a:t>
            </a:r>
          </a:p>
        </p:txBody>
      </p:sp>
      <p:sp>
        <p:nvSpPr>
          <p:cNvPr id="8" name="Текст 7"/>
          <p:cNvSpPr>
            <a:spLocks noGrp="1"/>
          </p:cNvSpPr>
          <p:nvPr>
            <p:ph type="body" sz="quarter" idx="13"/>
          </p:nvPr>
        </p:nvSpPr>
        <p:spPr>
          <a:xfrm>
            <a:off x="1396266" y="3683726"/>
            <a:ext cx="9461500" cy="1311128"/>
          </a:xfrm>
        </p:spPr>
        <p:txBody>
          <a:bodyPr rtlCol="0"/>
          <a:lstStyle/>
          <a:p>
            <a:pPr rtl="0"/>
            <a:r>
              <a:rPr lang="ru-RU" sz="4400" noProof="1"/>
              <a:t>Платформы промышленной аналитики </a:t>
            </a:r>
          </a:p>
        </p:txBody>
      </p:sp>
      <p:sp>
        <p:nvSpPr>
          <p:cNvPr id="19" name="Полилиния: Фигура 18"/>
          <p:cNvSpPr/>
          <p:nvPr/>
        </p:nvSpPr>
        <p:spPr>
          <a:xfrm>
            <a:off x="7066474" y="4605612"/>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rgbClr val="FFC000"/>
              </a:solidFill>
              <a:effectLst/>
              <a:uLnTx/>
              <a:uFillTx/>
            </a:endParaRPr>
          </a:p>
        </p:txBody>
      </p:sp>
      <p:sp>
        <p:nvSpPr>
          <p:cNvPr id="3" name="Номер слайда 2"/>
          <p:cNvSpPr>
            <a:spLocks noGrp="1"/>
          </p:cNvSpPr>
          <p:nvPr>
            <p:ph type="sldNum" sz="quarter" idx="12"/>
          </p:nvPr>
        </p:nvSpPr>
        <p:spPr/>
        <p:txBody>
          <a:bodyPr rtlCol="0"/>
          <a:lstStyle/>
          <a:p>
            <a:pPr rtl="0"/>
            <a:fld id="{5AE1514C-5E56-4738-A1FF-4B1CFD2A3E36}" type="slidenum">
              <a:rPr lang="ru-RU" noProof="1" smtClean="0"/>
              <a:t>1</a:t>
            </a:fld>
            <a:endParaRPr lang="ru-RU" noProof="1"/>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59769-337C-B733-BF2A-D50A58B82B06}"/>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4D54640B-8A35-A924-D6CE-D098A137DA93}"/>
              </a:ext>
            </a:extLst>
          </p:cNvPr>
          <p:cNvSpPr>
            <a:spLocks noGrp="1"/>
          </p:cNvSpPr>
          <p:nvPr>
            <p:ph type="title"/>
          </p:nvPr>
        </p:nvSpPr>
        <p:spPr>
          <a:xfrm>
            <a:off x="273460" y="305771"/>
            <a:ext cx="2463599" cy="452432"/>
          </a:xfrm>
        </p:spPr>
        <p:txBody>
          <a:bodyPr rtlCol="0"/>
          <a:lstStyle/>
          <a:p>
            <a:pPr rtl="0"/>
            <a:r>
              <a:rPr lang="ru-RU" sz="2600" noProof="1"/>
              <a:t>ЛР1</a:t>
            </a:r>
          </a:p>
        </p:txBody>
      </p:sp>
      <p:sp>
        <p:nvSpPr>
          <p:cNvPr id="6" name="Текст 5">
            <a:extLst>
              <a:ext uri="{FF2B5EF4-FFF2-40B4-BE49-F238E27FC236}">
                <a16:creationId xmlns:a16="http://schemas.microsoft.com/office/drawing/2014/main" id="{E08AAA13-8E4E-28F1-2B58-DD8676753C63}"/>
              </a:ext>
            </a:extLst>
          </p:cNvPr>
          <p:cNvSpPr>
            <a:spLocks noGrp="1"/>
          </p:cNvSpPr>
          <p:nvPr>
            <p:ph type="body" sz="quarter" idx="16"/>
          </p:nvPr>
        </p:nvSpPr>
        <p:spPr>
          <a:xfrm>
            <a:off x="3162300" y="213438"/>
            <a:ext cx="8477250" cy="1228028"/>
          </a:xfrm>
        </p:spPr>
        <p:txBody>
          <a:bodyPr rtlCol="0"/>
          <a:lstStyle/>
          <a:p>
            <a:pPr algn="just">
              <a:spcBef>
                <a:spcPts val="0"/>
              </a:spcBef>
            </a:pPr>
            <a:r>
              <a:rPr lang="ru-RU" sz="1600" noProof="1">
                <a:solidFill>
                  <a:srgbClr val="FFC000"/>
                </a:solidFill>
              </a:rPr>
              <a:t>Для повышения качества сравнения </a:t>
            </a:r>
            <a:r>
              <a:rPr lang="ru-RU" sz="1600" dirty="0">
                <a:solidFill>
                  <a:srgbClr val="FFC000"/>
                </a:solidFill>
              </a:rPr>
              <a:t>было принято решение провести проверку работы генеративных помощников на конструкторской/технологической частях и при формировании списка литературы другой ВКРМ. В качестве темы используется: «Программная система прогнозирования котировок на нефтяном рынке»</a:t>
            </a:r>
            <a:endParaRPr lang="ru-RU" sz="1600" noProof="1">
              <a:solidFill>
                <a:srgbClr val="FFC000"/>
              </a:solidFill>
            </a:endParaRPr>
          </a:p>
        </p:txBody>
      </p:sp>
      <p:graphicFrame>
        <p:nvGraphicFramePr>
          <p:cNvPr id="2" name="Таблица 1">
            <a:extLst>
              <a:ext uri="{FF2B5EF4-FFF2-40B4-BE49-F238E27FC236}">
                <a16:creationId xmlns:a16="http://schemas.microsoft.com/office/drawing/2014/main" id="{AB9326C2-D42F-BC3B-29C1-5637CDA2E5D1}"/>
              </a:ext>
            </a:extLst>
          </p:cNvPr>
          <p:cNvGraphicFramePr>
            <a:graphicFrameLocks noGrp="1"/>
          </p:cNvGraphicFramePr>
          <p:nvPr>
            <p:extLst>
              <p:ext uri="{D42A27DB-BD31-4B8C-83A1-F6EECF244321}">
                <p14:modId xmlns:p14="http://schemas.microsoft.com/office/powerpoint/2010/main" val="3425462376"/>
              </p:ext>
            </p:extLst>
          </p:nvPr>
        </p:nvGraphicFramePr>
        <p:xfrm>
          <a:off x="273460" y="1526673"/>
          <a:ext cx="11517945" cy="4794696"/>
        </p:xfrm>
        <a:graphic>
          <a:graphicData uri="http://schemas.openxmlformats.org/drawingml/2006/table">
            <a:tbl>
              <a:tblPr firstRow="1" firstCol="1" bandRow="1">
                <a:tableStyleId>{5C22544A-7EE6-4342-B048-85BDC9FD1C3A}</a:tableStyleId>
              </a:tblPr>
              <a:tblGrid>
                <a:gridCol w="2514124">
                  <a:extLst>
                    <a:ext uri="{9D8B030D-6E8A-4147-A177-3AD203B41FA5}">
                      <a16:colId xmlns:a16="http://schemas.microsoft.com/office/drawing/2014/main" val="572595900"/>
                    </a:ext>
                  </a:extLst>
                </a:gridCol>
                <a:gridCol w="2379981">
                  <a:extLst>
                    <a:ext uri="{9D8B030D-6E8A-4147-A177-3AD203B41FA5}">
                      <a16:colId xmlns:a16="http://schemas.microsoft.com/office/drawing/2014/main" val="3155668246"/>
                    </a:ext>
                  </a:extLst>
                </a:gridCol>
                <a:gridCol w="2167917">
                  <a:extLst>
                    <a:ext uri="{9D8B030D-6E8A-4147-A177-3AD203B41FA5}">
                      <a16:colId xmlns:a16="http://schemas.microsoft.com/office/drawing/2014/main" val="1154042648"/>
                    </a:ext>
                  </a:extLst>
                </a:gridCol>
                <a:gridCol w="2151309">
                  <a:extLst>
                    <a:ext uri="{9D8B030D-6E8A-4147-A177-3AD203B41FA5}">
                      <a16:colId xmlns:a16="http://schemas.microsoft.com/office/drawing/2014/main" val="521067488"/>
                    </a:ext>
                  </a:extLst>
                </a:gridCol>
                <a:gridCol w="2304614">
                  <a:extLst>
                    <a:ext uri="{9D8B030D-6E8A-4147-A177-3AD203B41FA5}">
                      <a16:colId xmlns:a16="http://schemas.microsoft.com/office/drawing/2014/main" val="2319732424"/>
                    </a:ext>
                  </a:extLst>
                </a:gridCol>
              </a:tblGrid>
              <a:tr h="32319">
                <a:tc gridSpan="5">
                  <a:txBody>
                    <a:bodyPr/>
                    <a:lstStyle/>
                    <a:p>
                      <a:pPr algn="ctr">
                        <a:lnSpc>
                          <a:spcPct val="100000"/>
                        </a:lnSpc>
                        <a:buNone/>
                      </a:pPr>
                      <a:r>
                        <a:rPr lang="ru-RU" sz="900" kern="100">
                          <a:effectLst/>
                        </a:rPr>
                        <a:t>Конструкторская часть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56458887"/>
                  </a:ext>
                </a:extLst>
              </a:tr>
              <a:tr h="32319">
                <a:tc>
                  <a:txBody>
                    <a:bodyPr/>
                    <a:lstStyle/>
                    <a:p>
                      <a:pPr algn="ctr">
                        <a:lnSpc>
                          <a:spcPct val="100000"/>
                        </a:lnSpc>
                        <a:buNone/>
                      </a:pPr>
                      <a:r>
                        <a:rPr lang="ru-RU" sz="900" kern="100">
                          <a:effectLst/>
                        </a:rPr>
                        <a:t>Критерий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lgn="just">
                        <a:lnSpc>
                          <a:spcPct val="150000"/>
                        </a:lnSpc>
                        <a:buNone/>
                      </a:pPr>
                      <a:r>
                        <a:rPr lang="en-US" sz="900" kern="100">
                          <a:effectLst/>
                        </a:rPr>
                        <a:t>ChatGPT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Gemini</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YandexGPT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dirty="0" err="1">
                          <a:effectLst/>
                        </a:rPr>
                        <a:t>DeepSeek</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solidFill>
                      <a:schemeClr val="accent3">
                        <a:lumMod val="60000"/>
                        <a:lumOff val="40000"/>
                      </a:schemeClr>
                    </a:solidFill>
                  </a:tcPr>
                </a:tc>
                <a:extLst>
                  <a:ext uri="{0D108BD9-81ED-4DB2-BD59-A6C34878D82A}">
                    <a16:rowId xmlns:a16="http://schemas.microsoft.com/office/drawing/2014/main" val="2385953944"/>
                  </a:ext>
                </a:extLst>
              </a:tr>
              <a:tr h="201974">
                <a:tc>
                  <a:txBody>
                    <a:bodyPr/>
                    <a:lstStyle/>
                    <a:p>
                      <a:pPr algn="ctr">
                        <a:lnSpc>
                          <a:spcPct val="100000"/>
                        </a:lnSpc>
                        <a:buNone/>
                      </a:pPr>
                      <a:r>
                        <a:rPr lang="ru-RU" sz="900" kern="100">
                          <a:effectLst/>
                        </a:rPr>
                        <a:t>Полнота описания</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Детализированный пошаговый процесс, но без углубления в специфику NLP.</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Акцент на предобработку данных и выбор алгоритмов, но меньше деталей по интеграции новостей.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Упор на технические индикаторы и NLP, но менее структурированно.</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Наиболее полное описание, включая мультимодальные модели и TFT.</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868031716"/>
                  </a:ext>
                </a:extLst>
              </a:tr>
              <a:tr h="157091">
                <a:tc>
                  <a:txBody>
                    <a:bodyPr/>
                    <a:lstStyle/>
                    <a:p>
                      <a:pPr algn="ctr">
                        <a:lnSpc>
                          <a:spcPct val="100000"/>
                        </a:lnSpc>
                        <a:buNone/>
                      </a:pPr>
                      <a:r>
                        <a:rPr lang="ru-RU" sz="900" kern="100">
                          <a:effectLst/>
                        </a:rPr>
                        <a:t>Глубина анализа NLP</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Общие методы (TF-IDF, BERT), но без специализированных решений (например, </a:t>
                      </a:r>
                      <a:r>
                        <a:rPr lang="ru-RU" sz="900" kern="100" dirty="0" err="1">
                          <a:effectLst/>
                        </a:rPr>
                        <a:t>FinBERT</a:t>
                      </a:r>
                      <a:r>
                        <a:rPr lang="ru-RU" sz="900" kern="100" dirty="0">
                          <a:effectLst/>
                        </a:rPr>
                        <a:t>).</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Указаны анализ тональности и Word2Vec, но нет примеров для нефтяного рынка.</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Включены стемминг и кластеризация тем, но без ссылок на актуальные исследования.</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Подробно разобраны </a:t>
                      </a:r>
                      <a:r>
                        <a:rPr lang="ru-RU" sz="900" kern="100" dirty="0" err="1">
                          <a:effectLst/>
                        </a:rPr>
                        <a:t>FinBERT</a:t>
                      </a:r>
                      <a:r>
                        <a:rPr lang="ru-RU" sz="900" kern="100" dirty="0">
                          <a:effectLst/>
                        </a:rPr>
                        <a:t>, VADER, тематическая кластеризация (LDA, NMF).</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223837233"/>
                  </a:ext>
                </a:extLst>
              </a:tr>
              <a:tr h="179533">
                <a:tc>
                  <a:txBody>
                    <a:bodyPr/>
                    <a:lstStyle/>
                    <a:p>
                      <a:pPr algn="ctr">
                        <a:lnSpc>
                          <a:spcPct val="100000"/>
                        </a:lnSpc>
                        <a:buNone/>
                      </a:pPr>
                      <a:r>
                        <a:rPr lang="ru-RU" sz="900" kern="100">
                          <a:effectLst/>
                        </a:rPr>
                        <a:t>Интеграция новостей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Конкатенация признаков, но нет альтернативных подходов (например, мультимодальность).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Предложены векторизация и экзогенные факторы, но без примеров реализации.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Событийные метки и частота упоминаний, но нет связи с архитектурой модели.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Мультимодальные модели (LSTM + BERT), событийные триггеры, SHAP для анализа.</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884925200"/>
                  </a:ext>
                </a:extLst>
              </a:tr>
              <a:tr h="112208">
                <a:tc>
                  <a:txBody>
                    <a:bodyPr/>
                    <a:lstStyle/>
                    <a:p>
                      <a:pPr algn="ctr">
                        <a:lnSpc>
                          <a:spcPct val="100000"/>
                        </a:lnSpc>
                        <a:buNone/>
                      </a:pPr>
                      <a:r>
                        <a:rPr lang="ru-RU" sz="900" kern="100">
                          <a:effectLst/>
                        </a:rPr>
                        <a:t>Практические советы</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Общие рекомендации по обновлению данных.</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Указание на необходимость фильтрации шума в соцсетях.</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Отсутствуют.</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Реальные кейсы (например, обработка новостей OPEC+).</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696133988"/>
                  </a:ext>
                </a:extLst>
              </a:tr>
              <a:tr h="29633">
                <a:tc gridSpan="5">
                  <a:txBody>
                    <a:bodyPr/>
                    <a:lstStyle/>
                    <a:p>
                      <a:pPr algn="ctr">
                        <a:lnSpc>
                          <a:spcPct val="100000"/>
                        </a:lnSpc>
                        <a:buNone/>
                      </a:pPr>
                      <a:r>
                        <a:rPr lang="ru-RU" sz="900" kern="100" dirty="0">
                          <a:effectLst/>
                        </a:rPr>
                        <a:t>Технологическая часть</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489219167"/>
                  </a:ext>
                </a:extLst>
              </a:tr>
              <a:tr h="29633">
                <a:tc>
                  <a:txBody>
                    <a:bodyPr/>
                    <a:lstStyle/>
                    <a:p>
                      <a:pPr algn="ctr">
                        <a:lnSpc>
                          <a:spcPct val="100000"/>
                        </a:lnSpc>
                        <a:buNone/>
                      </a:pPr>
                      <a:r>
                        <a:rPr lang="ru-RU" sz="900" kern="100">
                          <a:effectLst/>
                        </a:rPr>
                        <a:t>Критерий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lgn="just">
                        <a:lnSpc>
                          <a:spcPct val="150000"/>
                        </a:lnSpc>
                        <a:buNone/>
                      </a:pPr>
                      <a:r>
                        <a:rPr lang="en-US" sz="900" kern="100">
                          <a:effectLst/>
                        </a:rPr>
                        <a:t>ChatGPT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Gemini</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YandexGPT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DeepSeek</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solidFill>
                      <a:schemeClr val="accent3">
                        <a:lumMod val="60000"/>
                        <a:lumOff val="40000"/>
                      </a:schemeClr>
                    </a:solidFill>
                  </a:tcPr>
                </a:tc>
                <a:extLst>
                  <a:ext uri="{0D108BD9-81ED-4DB2-BD59-A6C34878D82A}">
                    <a16:rowId xmlns:a16="http://schemas.microsoft.com/office/drawing/2014/main" val="1954538203"/>
                  </a:ext>
                </a:extLst>
              </a:tr>
              <a:tr h="134649">
                <a:tc>
                  <a:txBody>
                    <a:bodyPr/>
                    <a:lstStyle/>
                    <a:p>
                      <a:pPr algn="ctr">
                        <a:lnSpc>
                          <a:spcPct val="100000"/>
                        </a:lnSpc>
                        <a:buNone/>
                      </a:pPr>
                      <a:r>
                        <a:rPr lang="ru-RU" sz="900" kern="100">
                          <a:effectLst/>
                        </a:rPr>
                        <a:t>Охват ограничений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Широкий, но общий (качество данных, задержки, регуляторные аспекты).</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Упор на качество новостей и адаптацию к рынку, но без примеров.</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Перечислены технические ограничения, но нет связи с рисками.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Систематизировано: данные, модель, рынок, эксплуатация.</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289875816"/>
                  </a:ext>
                </a:extLst>
              </a:tr>
              <a:tr h="157091">
                <a:tc>
                  <a:txBody>
                    <a:bodyPr/>
                    <a:lstStyle/>
                    <a:p>
                      <a:pPr algn="ctr">
                        <a:lnSpc>
                          <a:spcPct val="100000"/>
                        </a:lnSpc>
                        <a:buNone/>
                      </a:pPr>
                      <a:r>
                        <a:rPr lang="ru-RU" sz="900" kern="100" dirty="0">
                          <a:effectLst/>
                        </a:rPr>
                        <a:t>Анализ «чёрных лебедей»</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Упомянуты, но без методов минимизации их влияния.</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Подчёркнута непредсказуемость геополитики, но нет решений.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Общие слова о волатильности.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Конкретные примеры (войны, решения OPEC+) и способы учёта (лаг-фичи).</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1384346719"/>
                  </a:ext>
                </a:extLst>
              </a:tr>
              <a:tr h="112208">
                <a:tc>
                  <a:txBody>
                    <a:bodyPr/>
                    <a:lstStyle/>
                    <a:p>
                      <a:pPr algn="ctr">
                        <a:lnSpc>
                          <a:spcPct val="100000"/>
                        </a:lnSpc>
                        <a:buNone/>
                      </a:pPr>
                      <a:r>
                        <a:rPr lang="ru-RU" sz="900" kern="100">
                          <a:effectLst/>
                        </a:rPr>
                        <a:t>Рекомендации по применению</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Области применения перечислены, но без деталей.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Чёткое разделение на трейдинг, риск-менеджмент и планирование.</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Нет.</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Разграничение: среднесрочные прогнозы ✔, HFT ❌.</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1780226323"/>
                  </a:ext>
                </a:extLst>
              </a:tr>
              <a:tr h="112208">
                <a:tc>
                  <a:txBody>
                    <a:bodyPr/>
                    <a:lstStyle/>
                    <a:p>
                      <a:pPr algn="ctr">
                        <a:lnSpc>
                          <a:spcPct val="100000"/>
                        </a:lnSpc>
                        <a:buNone/>
                      </a:pPr>
                      <a:r>
                        <a:rPr lang="ru-RU" sz="900" kern="100">
                          <a:effectLst/>
                        </a:rPr>
                        <a:t>Интерпретируемость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Отмечена сложность интерпретации нейросетей.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Затронуты проблемы переобучения и нестационарности.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Указана сложность анализа влияния новостей.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Предложены SHAP/LIME для анализа решений.</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3929615098"/>
                  </a:ext>
                </a:extLst>
              </a:tr>
              <a:tr h="32319">
                <a:tc gridSpan="5">
                  <a:txBody>
                    <a:bodyPr/>
                    <a:lstStyle/>
                    <a:p>
                      <a:pPr algn="ctr">
                        <a:lnSpc>
                          <a:spcPct val="100000"/>
                        </a:lnSpc>
                        <a:buNone/>
                      </a:pPr>
                      <a:r>
                        <a:rPr lang="ru-RU" sz="900" kern="100" dirty="0">
                          <a:effectLst/>
                        </a:rPr>
                        <a:t>Список литературы</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3885563645"/>
                  </a:ext>
                </a:extLst>
              </a:tr>
              <a:tr h="32319">
                <a:tc>
                  <a:txBody>
                    <a:bodyPr/>
                    <a:lstStyle/>
                    <a:p>
                      <a:pPr algn="ctr">
                        <a:lnSpc>
                          <a:spcPct val="100000"/>
                        </a:lnSpc>
                        <a:buNone/>
                      </a:pPr>
                      <a:r>
                        <a:rPr lang="ru-RU" sz="900" kern="100">
                          <a:effectLst/>
                        </a:rPr>
                        <a:t>Критерий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lgn="just">
                        <a:lnSpc>
                          <a:spcPct val="150000"/>
                        </a:lnSpc>
                        <a:buNone/>
                      </a:pPr>
                      <a:r>
                        <a:rPr lang="en-US" sz="900" kern="100">
                          <a:effectLst/>
                        </a:rPr>
                        <a:t>ChatGPT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Gemini</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YandexGPT</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tc>
                <a:tc>
                  <a:txBody>
                    <a:bodyPr/>
                    <a:lstStyle/>
                    <a:p>
                      <a:pPr algn="just">
                        <a:lnSpc>
                          <a:spcPct val="150000"/>
                        </a:lnSpc>
                        <a:buNone/>
                      </a:pPr>
                      <a:r>
                        <a:rPr lang="en-US" sz="900" kern="100">
                          <a:effectLst/>
                        </a:rPr>
                        <a:t>DeepSeek</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solidFill>
                      <a:schemeClr val="accent3">
                        <a:lumMod val="60000"/>
                        <a:lumOff val="40000"/>
                      </a:schemeClr>
                    </a:solidFill>
                  </a:tcPr>
                </a:tc>
                <a:extLst>
                  <a:ext uri="{0D108BD9-81ED-4DB2-BD59-A6C34878D82A}">
                    <a16:rowId xmlns:a16="http://schemas.microsoft.com/office/drawing/2014/main" val="2640828157"/>
                  </a:ext>
                </a:extLst>
              </a:tr>
              <a:tr h="134649">
                <a:tc>
                  <a:txBody>
                    <a:bodyPr/>
                    <a:lstStyle/>
                    <a:p>
                      <a:pPr algn="ctr">
                        <a:lnSpc>
                          <a:spcPct val="100000"/>
                        </a:lnSpc>
                        <a:buNone/>
                      </a:pPr>
                      <a:r>
                        <a:rPr lang="ru-RU" sz="900" kern="100">
                          <a:effectLst/>
                        </a:rPr>
                        <a:t>Актуальность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Преобладают источники до 2021 года, мало специализированных статей.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Есть свежие публикации (2020–2023), но недостаточно по ML.</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Устаревшие книги (например, Bishop, 2006), мало нефтяной специфики.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Актуальные статьи (2021–2023), отчёты OPEC/EIA, документация по ML.</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2496545383"/>
                  </a:ext>
                </a:extLst>
              </a:tr>
              <a:tr h="134649">
                <a:tc>
                  <a:txBody>
                    <a:bodyPr/>
                    <a:lstStyle/>
                    <a:p>
                      <a:pPr algn="ctr">
                        <a:lnSpc>
                          <a:spcPct val="100000"/>
                        </a:lnSpc>
                        <a:buNone/>
                      </a:pPr>
                      <a:r>
                        <a:rPr lang="ru-RU" sz="900" kern="100">
                          <a:effectLst/>
                        </a:rPr>
                        <a:t>Структурированность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Разделы есть, но внутри хаотично (например, диссертации рядом с онлайн-ресурсами).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Чёткое деление на книги, статьи, ПО, но нет привязки к главам ВКР.</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Сгруппировано по темам, но без пояснений, как использовать.</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Логичные разделы (книги, статьи, отчёты, NLP), + ключевые направления.</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1669232627"/>
                  </a:ext>
                </a:extLst>
              </a:tr>
              <a:tr h="134649">
                <a:tc>
                  <a:txBody>
                    <a:bodyPr/>
                    <a:lstStyle/>
                    <a:p>
                      <a:pPr algn="ctr">
                        <a:lnSpc>
                          <a:spcPct val="100000"/>
                        </a:lnSpc>
                        <a:buNone/>
                      </a:pPr>
                      <a:r>
                        <a:rPr lang="ru-RU" sz="900" kern="100">
                          <a:effectLst/>
                        </a:rPr>
                        <a:t>Узкоспециализированные источники</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Нет.</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Указаны MATLAB и Python, но без ссылок на нефтяные кейсы.</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Общие учебники по ML, но не по прогнозированию цен.</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Финансовый NLP (</a:t>
                      </a:r>
                      <a:r>
                        <a:rPr lang="ru-RU" sz="900" kern="100" dirty="0" err="1">
                          <a:effectLst/>
                        </a:rPr>
                        <a:t>FinBERT</a:t>
                      </a:r>
                      <a:r>
                        <a:rPr lang="ru-RU" sz="900" kern="100" dirty="0">
                          <a:effectLst/>
                        </a:rPr>
                        <a:t>), TFT, специализированные базы данных.</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2688632322"/>
                  </a:ext>
                </a:extLst>
              </a:tr>
              <a:tr h="112208">
                <a:tc>
                  <a:txBody>
                    <a:bodyPr/>
                    <a:lstStyle/>
                    <a:p>
                      <a:pPr algn="ctr">
                        <a:lnSpc>
                          <a:spcPct val="100000"/>
                        </a:lnSpc>
                        <a:buNone/>
                      </a:pPr>
                      <a:r>
                        <a:rPr lang="ru-RU" sz="900" kern="100" dirty="0">
                          <a:effectLst/>
                        </a:rPr>
                        <a:t>Практическая ценность</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Есть ссылки на EIA и Bloomberg, но без пояснений.</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Даны советы по поиску литературы, но нет примеров применения.</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a:effectLst/>
                        </a:rPr>
                        <a:t>Нет.</a:t>
                      </a:r>
                      <a:endParaRPr lang="ru-RU" sz="9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tc>
                <a:tc>
                  <a:txBody>
                    <a:bodyPr/>
                    <a:lstStyle/>
                    <a:p>
                      <a:pPr>
                        <a:buNone/>
                      </a:pPr>
                      <a:r>
                        <a:rPr lang="ru-RU" sz="900" kern="100" dirty="0">
                          <a:effectLst/>
                        </a:rPr>
                        <a:t>Ссылки на </a:t>
                      </a:r>
                      <a:r>
                        <a:rPr lang="ru-RU" sz="900" kern="100" dirty="0" err="1">
                          <a:effectLst/>
                        </a:rPr>
                        <a:t>GitHub</a:t>
                      </a:r>
                      <a:r>
                        <a:rPr lang="ru-RU" sz="900" kern="100" dirty="0">
                          <a:effectLst/>
                        </a:rPr>
                        <a:t>-репозитории и конференции (</a:t>
                      </a:r>
                      <a:r>
                        <a:rPr lang="ru-RU" sz="900" kern="100" dirty="0" err="1">
                          <a:effectLst/>
                        </a:rPr>
                        <a:t>NeurIPS</a:t>
                      </a:r>
                      <a:r>
                        <a:rPr lang="ru-RU" sz="900" kern="100" dirty="0">
                          <a:effectLst/>
                        </a:rPr>
                        <a:t>, KDD).</a:t>
                      </a:r>
                      <a:endParaRPr lang="ru-RU" sz="9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181" marR="9181" marT="0" marB="0" anchor="ctr">
                    <a:solidFill>
                      <a:schemeClr val="accent3">
                        <a:lumMod val="60000"/>
                        <a:lumOff val="40000"/>
                      </a:schemeClr>
                    </a:solidFill>
                  </a:tcPr>
                </a:tc>
                <a:extLst>
                  <a:ext uri="{0D108BD9-81ED-4DB2-BD59-A6C34878D82A}">
                    <a16:rowId xmlns:a16="http://schemas.microsoft.com/office/drawing/2014/main" val="1150196925"/>
                  </a:ext>
                </a:extLst>
              </a:tr>
            </a:tbl>
          </a:graphicData>
        </a:graphic>
      </p:graphicFrame>
    </p:spTree>
    <p:extLst>
      <p:ext uri="{BB962C8B-B14F-4D97-AF65-F5344CB8AC3E}">
        <p14:creationId xmlns:p14="http://schemas.microsoft.com/office/powerpoint/2010/main" val="19412679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69AC7-43E0-DEA9-4490-D76967F399D8}"/>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68A213E6-6C2B-A11B-5657-17F5A95813FE}"/>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5A4308EC-C50D-DC81-4B93-907E427DBB80}"/>
              </a:ext>
            </a:extLst>
          </p:cNvPr>
          <p:cNvSpPr>
            <a:spLocks noGrp="1"/>
          </p:cNvSpPr>
          <p:nvPr>
            <p:ph type="body" sz="quarter" idx="11"/>
          </p:nvPr>
        </p:nvSpPr>
        <p:spPr>
          <a:xfrm>
            <a:off x="262301" y="2223457"/>
            <a:ext cx="5967406" cy="397032"/>
          </a:xfrm>
        </p:spPr>
        <p:txBody>
          <a:bodyPr rtlCol="0"/>
          <a:lstStyle/>
          <a:p>
            <a:pPr algn="just" rtl="0"/>
            <a:r>
              <a:rPr lang="en-US" noProof="1"/>
              <a:t>PairPlot </a:t>
            </a:r>
            <a:r>
              <a:rPr lang="ru-RU" noProof="1"/>
              <a:t>для визуального анализа данных</a:t>
            </a:r>
          </a:p>
        </p:txBody>
      </p:sp>
      <p:sp>
        <p:nvSpPr>
          <p:cNvPr id="32" name="Заголовок 31">
            <a:extLst>
              <a:ext uri="{FF2B5EF4-FFF2-40B4-BE49-F238E27FC236}">
                <a16:creationId xmlns:a16="http://schemas.microsoft.com/office/drawing/2014/main" id="{E3D45A22-8A46-9E18-6CC5-8A77FFAA396A}"/>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1</a:t>
            </a:r>
          </a:p>
        </p:txBody>
      </p:sp>
      <p:sp>
        <p:nvSpPr>
          <p:cNvPr id="19" name="Текст 14">
            <a:extLst>
              <a:ext uri="{FF2B5EF4-FFF2-40B4-BE49-F238E27FC236}">
                <a16:creationId xmlns:a16="http://schemas.microsoft.com/office/drawing/2014/main" id="{2A14B219-E7CC-95C4-AAD7-A0F1BDBD3644}"/>
              </a:ext>
            </a:extLst>
          </p:cNvPr>
          <p:cNvSpPr txBox="1">
            <a:spLocks/>
          </p:cNvSpPr>
          <p:nvPr/>
        </p:nvSpPr>
        <p:spPr>
          <a:xfrm>
            <a:off x="4248207" y="306537"/>
            <a:ext cx="7374434" cy="757130"/>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dirty="0">
                <a:solidFill>
                  <a:srgbClr val="FFC000"/>
                </a:solidFill>
              </a:rPr>
              <a:t>Выполнение ЛР2-4 производится единым </a:t>
            </a:r>
            <a:r>
              <a:rPr lang="ru-RU" sz="2400" b="1" dirty="0" err="1">
                <a:solidFill>
                  <a:srgbClr val="FFC000"/>
                </a:solidFill>
              </a:rPr>
              <a:t>пайплайном</a:t>
            </a:r>
            <a:r>
              <a:rPr lang="ru-RU" sz="2400" b="1" dirty="0">
                <a:solidFill>
                  <a:srgbClr val="FFC000"/>
                </a:solidFill>
              </a:rPr>
              <a:t> в рамках поставленных задач</a:t>
            </a:r>
          </a:p>
        </p:txBody>
      </p:sp>
      <p:pic>
        <p:nvPicPr>
          <p:cNvPr id="1032" name="Picture 8" descr="https://damion.club/uploads/posts/2022-02/1643907571_1-damion-club-p-krolik-baks-bani-zhivotnie-1.jpg">
            <a:extLst>
              <a:ext uri="{FF2B5EF4-FFF2-40B4-BE49-F238E27FC236}">
                <a16:creationId xmlns:a16="http://schemas.microsoft.com/office/drawing/2014/main" id="{8439A4F0-8F0B-3960-65F9-6290D3F2B128}"/>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100000">
                        <a14:foregroundMark x1="79789" y1="43789" x2="79789" y2="43789"/>
                        <a14:foregroundMark x1="78842" y1="36526" x2="78842" y2="36526"/>
                        <a14:foregroundMark x1="88737" y1="41895" x2="88737" y2="41895"/>
                        <a14:foregroundMark x1="91263" y1="38526" x2="91263" y2="38526"/>
                        <a14:foregroundMark x1="89368" y1="38947" x2="89368" y2="38947"/>
                        <a14:foregroundMark x1="91789" y1="36211" x2="91789" y2="36211"/>
                        <a14:foregroundMark x1="84842" y1="36632" x2="84842" y2="36632"/>
                        <a14:foregroundMark x1="82632" y1="45368" x2="82632" y2="45368"/>
                        <a14:foregroundMark x1="87789" y1="50316" x2="87789" y2="50316"/>
                        <a14:foregroundMark x1="87053" y1="46632" x2="87053" y2="46632"/>
                        <a14:foregroundMark x1="78947" y1="32000" x2="78947" y2="32000"/>
                        <a14:foregroundMark x1="61263" y1="26632" x2="61263" y2="26632"/>
                        <a14:foregroundMark x1="65053" y1="20737" x2="65053" y2="20737"/>
                        <a14:foregroundMark x1="55895" y1="19789" x2="55895" y2="19789"/>
                        <a14:foregroundMark x1="82316" y1="41263" x2="82316" y2="41263"/>
                        <a14:foregroundMark x1="76421" y1="42211" x2="76421" y2="42211"/>
                        <a14:foregroundMark x1="76421" y1="47474" x2="76421" y2="47474"/>
                        <a14:foregroundMark x1="76105" y1="43789" x2="76105" y2="43789"/>
                        <a14:foregroundMark x1="74211" y1="42211" x2="74211" y2="42211"/>
                        <a14:foregroundMark x1="52632" y1="70421" x2="52632" y2="70421"/>
                        <a14:foregroundMark x1="63053" y1="64421" x2="63053" y2="64421"/>
                        <a14:foregroundMark x1="73053" y1="57579" x2="73053" y2="57579"/>
                        <a14:foregroundMark x1="79263" y1="67684" x2="79263" y2="67684"/>
                        <a14:foregroundMark x1="69474" y1="59053" x2="69474" y2="59053"/>
                        <a14:foregroundMark x1="80632" y1="63368" x2="80632" y2="63368"/>
                        <a14:foregroundMark x1="81579" y1="65789" x2="81579" y2="65789"/>
                        <a14:foregroundMark x1="81474" y1="69684" x2="81474" y2="69684"/>
                        <a14:foregroundMark x1="83684" y1="62526" x2="83684" y2="62526"/>
                        <a14:foregroundMark x1="83368" y1="61053" x2="83368" y2="61053"/>
                        <a14:foregroundMark x1="88526" y1="65789" x2="88526" y2="65789"/>
                        <a14:foregroundMark x1="55263" y1="68000" x2="55263" y2="68000"/>
                        <a14:foregroundMark x1="43368" y1="71053" x2="43368" y2="71053"/>
                        <a14:foregroundMark x1="52211" y1="67789" x2="52211" y2="67789"/>
                        <a14:foregroundMark x1="47053" y1="73158" x2="47053" y2="73158"/>
                        <a14:foregroundMark x1="42000" y1="74105" x2="42000" y2="74105"/>
                        <a14:foregroundMark x1="46737" y1="70000" x2="46737" y2="70000"/>
                        <a14:foregroundMark x1="60632" y1="23053" x2="60632" y2="23053"/>
                        <a14:foregroundMark x1="25263" y1="60632" x2="25263" y2="60632"/>
                        <a14:foregroundMark x1="21789" y1="60526" x2="21789" y2="60526"/>
                        <a14:foregroundMark x1="22842" y1="58421" x2="22842" y2="58421"/>
                        <a14:foregroundMark x1="27579" y1="62211" x2="27579" y2="62211"/>
                        <a14:foregroundMark x1="14211" y1="55895" x2="14211" y2="55895"/>
                        <a14:foregroundMark x1="25263" y1="71579" x2="25263" y2="71579"/>
                        <a14:foregroundMark x1="16737" y1="93158" x2="16737" y2="93158"/>
                        <a14:foregroundMark x1="15579" y1="90421" x2="15579" y2="90421"/>
                        <a14:foregroundMark x1="14316" y1="86526" x2="14316" y2="86526"/>
                        <a14:foregroundMark x1="8947" y1="88737" x2="8947" y2="88737"/>
                        <a14:foregroundMark x1="20105" y1="91368" x2="20105" y2="91368"/>
                        <a14:foregroundMark x1="57474" y1="94421" x2="57474" y2="94421"/>
                        <a14:foregroundMark x1="61053" y1="89368" x2="61053" y2="89368"/>
                        <a14:foregroundMark x1="64105" y1="88737" x2="64105" y2="88737"/>
                        <a14:foregroundMark x1="66316" y1="91684" x2="66316" y2="91684"/>
                        <a14:foregroundMark x1="58105" y1="24947" x2="58105" y2="24947"/>
                        <a14:foregroundMark x1="93158" y1="34211" x2="93158" y2="34211"/>
                        <a14:foregroundMark x1="60316" y1="93579" x2="60316" y2="93579"/>
                      </a14:backgroundRemoval>
                    </a14:imgEffect>
                  </a14:imgLayer>
                </a14:imgProps>
              </a:ext>
              <a:ext uri="{28A0092B-C50C-407E-A947-70E740481C1C}">
                <a14:useLocalDpi xmlns:a14="http://schemas.microsoft.com/office/drawing/2010/main" val="0"/>
              </a:ext>
            </a:extLst>
          </a:blip>
          <a:srcRect b="1040"/>
          <a:stretch/>
        </p:blipFill>
        <p:spPr bwMode="auto">
          <a:xfrm>
            <a:off x="1362063" y="3085299"/>
            <a:ext cx="3767882" cy="3767882"/>
          </a:xfrm>
          <a:prstGeom prst="rect">
            <a:avLst/>
          </a:prstGeom>
          <a:noFill/>
          <a:extLst>
            <a:ext uri="{909E8E84-426E-40DD-AFC4-6F175D3DCCD1}">
              <a14:hiddenFill xmlns:a14="http://schemas.microsoft.com/office/drawing/2010/main">
                <a:solidFill>
                  <a:srgbClr val="FFFFFF"/>
                </a:solidFill>
              </a14:hiddenFill>
            </a:ext>
          </a:extLst>
        </p:spPr>
      </p:pic>
      <p:sp>
        <p:nvSpPr>
          <p:cNvPr id="8" name="Текст 14">
            <a:extLst>
              <a:ext uri="{FF2B5EF4-FFF2-40B4-BE49-F238E27FC236}">
                <a16:creationId xmlns:a16="http://schemas.microsoft.com/office/drawing/2014/main" id="{202E0896-01A1-BB11-4BA1-916E5487C435}"/>
              </a:ext>
            </a:extLst>
          </p:cNvPr>
          <p:cNvSpPr txBox="1">
            <a:spLocks/>
          </p:cNvSpPr>
          <p:nvPr/>
        </p:nvSpPr>
        <p:spPr>
          <a:xfrm>
            <a:off x="4248207" y="1125877"/>
            <a:ext cx="7374434"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i="1" u="sng" dirty="0">
                <a:solidFill>
                  <a:srgbClr val="FFC000"/>
                </a:solidFill>
              </a:rPr>
              <a:t>Датасет ИРИС</a:t>
            </a:r>
          </a:p>
        </p:txBody>
      </p:sp>
      <p:pic>
        <p:nvPicPr>
          <p:cNvPr id="10" name="Рисунок 9">
            <a:extLst>
              <a:ext uri="{FF2B5EF4-FFF2-40B4-BE49-F238E27FC236}">
                <a16:creationId xmlns:a16="http://schemas.microsoft.com/office/drawing/2014/main" id="{001517D3-3EDE-BD63-24BF-08523179E673}"/>
              </a:ext>
            </a:extLst>
          </p:cNvPr>
          <p:cNvPicPr>
            <a:picLocks noChangeAspect="1"/>
          </p:cNvPicPr>
          <p:nvPr/>
        </p:nvPicPr>
        <p:blipFill>
          <a:blip r:embed="rId5"/>
          <a:srcRect r="60429" b="13783"/>
          <a:stretch/>
        </p:blipFill>
        <p:spPr>
          <a:xfrm>
            <a:off x="6476715" y="1823386"/>
            <a:ext cx="5342851" cy="4872923"/>
          </a:xfrm>
          <a:prstGeom prst="rect">
            <a:avLst/>
          </a:prstGeom>
        </p:spPr>
      </p:pic>
    </p:spTree>
    <p:extLst>
      <p:ext uri="{BB962C8B-B14F-4D97-AF65-F5344CB8AC3E}">
        <p14:creationId xmlns:p14="http://schemas.microsoft.com/office/powerpoint/2010/main" val="41857091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par>
                                <p:cTn id="18" presetID="10" presetClass="entr" presetSubtype="0" fill="hold" nodeType="withEffect">
                                  <p:stCondLst>
                                    <p:cond delay="250"/>
                                  </p:stCondLst>
                                  <p:childTnLst>
                                    <p:set>
                                      <p:cBhvr>
                                        <p:cTn id="19" dur="1" fill="hold">
                                          <p:stCondLst>
                                            <p:cond delay="0"/>
                                          </p:stCondLst>
                                        </p:cTn>
                                        <p:tgtEl>
                                          <p:spTgt spid="1032"/>
                                        </p:tgtEl>
                                        <p:attrNameLst>
                                          <p:attrName>style.visibility</p:attrName>
                                        </p:attrNameLst>
                                      </p:cBhvr>
                                      <p:to>
                                        <p:strVal val="visible"/>
                                      </p:to>
                                    </p:set>
                                    <p:animEffect transition="in" filter="fade">
                                      <p:cBhvr>
                                        <p:cTn id="20" dur="750"/>
                                        <p:tgtEl>
                                          <p:spTgt spid="10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1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3B811-7809-9E58-11C2-B24E0BDD3F2E}"/>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DA905E6E-D997-6C06-3019-F98C54CBCFC4}"/>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03839298-9552-955B-51B8-33E92AEC8903}"/>
              </a:ext>
            </a:extLst>
          </p:cNvPr>
          <p:cNvSpPr>
            <a:spLocks noGrp="1"/>
          </p:cNvSpPr>
          <p:nvPr>
            <p:ph type="body" sz="quarter" idx="11"/>
          </p:nvPr>
        </p:nvSpPr>
        <p:spPr>
          <a:xfrm>
            <a:off x="4516554" y="698370"/>
            <a:ext cx="5967406" cy="757130"/>
          </a:xfrm>
        </p:spPr>
        <p:txBody>
          <a:bodyPr rtlCol="0"/>
          <a:lstStyle/>
          <a:p>
            <a:pPr algn="ctr" rtl="0"/>
            <a:r>
              <a:rPr lang="en-US" sz="2400" noProof="1">
                <a:solidFill>
                  <a:srgbClr val="FFC000"/>
                </a:solidFill>
              </a:rPr>
              <a:t>LogReg </a:t>
            </a:r>
            <a:r>
              <a:rPr lang="ru-RU" sz="2400" noProof="1">
                <a:solidFill>
                  <a:srgbClr val="FFC000"/>
                </a:solidFill>
              </a:rPr>
              <a:t>для бинарной классификации. Способы борьбы с переобучением.</a:t>
            </a:r>
          </a:p>
        </p:txBody>
      </p:sp>
      <p:sp>
        <p:nvSpPr>
          <p:cNvPr id="32" name="Заголовок 31">
            <a:extLst>
              <a:ext uri="{FF2B5EF4-FFF2-40B4-BE49-F238E27FC236}">
                <a16:creationId xmlns:a16="http://schemas.microsoft.com/office/drawing/2014/main" id="{AF883266-9A65-9312-EAC7-06ABA93ABA5F}"/>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1</a:t>
            </a:r>
          </a:p>
        </p:txBody>
      </p:sp>
      <p:sp>
        <p:nvSpPr>
          <p:cNvPr id="2" name="Текст 14">
            <a:extLst>
              <a:ext uri="{FF2B5EF4-FFF2-40B4-BE49-F238E27FC236}">
                <a16:creationId xmlns:a16="http://schemas.microsoft.com/office/drawing/2014/main" id="{E3400C15-4A7B-3DC9-2A1C-964B321D8B57}"/>
              </a:ext>
            </a:extLst>
          </p:cNvPr>
          <p:cNvSpPr txBox="1">
            <a:spLocks/>
          </p:cNvSpPr>
          <p:nvPr/>
        </p:nvSpPr>
        <p:spPr>
          <a:xfrm>
            <a:off x="1098322" y="2142145"/>
            <a:ext cx="2498317"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Метрики </a:t>
            </a:r>
            <a:r>
              <a:rPr lang="en-US" noProof="1"/>
              <a:t>LogReg </a:t>
            </a:r>
            <a:endParaRPr lang="ru-RU" noProof="1"/>
          </a:p>
        </p:txBody>
      </p:sp>
      <p:sp>
        <p:nvSpPr>
          <p:cNvPr id="3" name="Текст 14">
            <a:extLst>
              <a:ext uri="{FF2B5EF4-FFF2-40B4-BE49-F238E27FC236}">
                <a16:creationId xmlns:a16="http://schemas.microsoft.com/office/drawing/2014/main" id="{B2A9B1FD-103A-0E2F-DB3E-41B971D9B391}"/>
              </a:ext>
            </a:extLst>
          </p:cNvPr>
          <p:cNvSpPr txBox="1">
            <a:spLocks/>
          </p:cNvSpPr>
          <p:nvPr/>
        </p:nvSpPr>
        <p:spPr>
          <a:xfrm>
            <a:off x="6388781" y="2142878"/>
            <a:ext cx="4845277"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Метрики с регуляризацией и </a:t>
            </a:r>
            <a:r>
              <a:rPr lang="en-US" noProof="1"/>
              <a:t>LOO</a:t>
            </a:r>
            <a:endParaRPr lang="ru-RU" noProof="1"/>
          </a:p>
        </p:txBody>
      </p:sp>
      <p:pic>
        <p:nvPicPr>
          <p:cNvPr id="5" name="Рисунок 4">
            <a:extLst>
              <a:ext uri="{FF2B5EF4-FFF2-40B4-BE49-F238E27FC236}">
                <a16:creationId xmlns:a16="http://schemas.microsoft.com/office/drawing/2014/main" id="{6706DE36-6580-36DD-FF81-8E218EC0D676}"/>
              </a:ext>
            </a:extLst>
          </p:cNvPr>
          <p:cNvPicPr>
            <a:picLocks noChangeAspect="1"/>
          </p:cNvPicPr>
          <p:nvPr/>
        </p:nvPicPr>
        <p:blipFill>
          <a:blip r:embed="rId3"/>
          <a:stretch>
            <a:fillRect/>
          </a:stretch>
        </p:blipFill>
        <p:spPr>
          <a:xfrm>
            <a:off x="478562" y="2748939"/>
            <a:ext cx="3971925" cy="1695450"/>
          </a:xfrm>
          <a:prstGeom prst="rect">
            <a:avLst/>
          </a:prstGeom>
        </p:spPr>
      </p:pic>
      <p:pic>
        <p:nvPicPr>
          <p:cNvPr id="7" name="Рисунок 6">
            <a:extLst>
              <a:ext uri="{FF2B5EF4-FFF2-40B4-BE49-F238E27FC236}">
                <a16:creationId xmlns:a16="http://schemas.microsoft.com/office/drawing/2014/main" id="{6BA69082-C056-6794-A487-1B425DF0DBE4}"/>
              </a:ext>
            </a:extLst>
          </p:cNvPr>
          <p:cNvPicPr>
            <a:picLocks noChangeAspect="1"/>
          </p:cNvPicPr>
          <p:nvPr/>
        </p:nvPicPr>
        <p:blipFill>
          <a:blip r:embed="rId4"/>
          <a:stretch>
            <a:fillRect/>
          </a:stretch>
        </p:blipFill>
        <p:spPr>
          <a:xfrm>
            <a:off x="7500257" y="3157537"/>
            <a:ext cx="3200400" cy="542925"/>
          </a:xfrm>
          <a:prstGeom prst="rect">
            <a:avLst/>
          </a:prstGeom>
        </p:spPr>
      </p:pic>
      <p:pic>
        <p:nvPicPr>
          <p:cNvPr id="9" name="Рисунок 8">
            <a:extLst>
              <a:ext uri="{FF2B5EF4-FFF2-40B4-BE49-F238E27FC236}">
                <a16:creationId xmlns:a16="http://schemas.microsoft.com/office/drawing/2014/main" id="{813F065B-FE99-C55D-E136-7CB0591A45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2698" y1="46693" x2="35601" y2="26848"/>
                        <a14:foregroundMark x1="35374" y1="26459" x2="37642" y2="51362"/>
                        <a14:foregroundMark x1="37642" y1="50973" x2="13832" y2="59144"/>
                        <a14:foregroundMark x1="13832" y1="59144" x2="13605" y2="44747"/>
                        <a14:foregroundMark x1="15420" y1="49805" x2="20635" y2="48249"/>
                        <a14:foregroundMark x1="29478" y1="40856" x2="32426" y2="37354"/>
                      </a14:backgroundRemoval>
                    </a14:imgEffect>
                  </a14:imgLayer>
                </a14:imgProps>
              </a:ext>
            </a:extLst>
          </a:blip>
          <a:stretch>
            <a:fillRect/>
          </a:stretch>
        </p:blipFill>
        <p:spPr>
          <a:xfrm>
            <a:off x="4606018" y="4779523"/>
            <a:ext cx="3566570" cy="2078477"/>
          </a:xfrm>
          <a:prstGeom prst="rect">
            <a:avLst/>
          </a:prstGeom>
        </p:spPr>
      </p:pic>
    </p:spTree>
    <p:extLst>
      <p:ext uri="{BB962C8B-B14F-4D97-AF65-F5344CB8AC3E}">
        <p14:creationId xmlns:p14="http://schemas.microsoft.com/office/powerpoint/2010/main" val="3602622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par>
                          <p:cTn id="13" fill="hold">
                            <p:stCondLst>
                              <p:cond delay="1500"/>
                            </p:stCondLst>
                            <p:childTnLst>
                              <p:par>
                                <p:cTn id="14" presetID="10" presetClass="entr" presetSubtype="0" fill="hold" grpId="0" nodeType="after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childTnLst>
                                </p:cTn>
                              </p:par>
                            </p:childTnLst>
                          </p:cTn>
                        </p:par>
                        <p:par>
                          <p:cTn id="17" fill="hold">
                            <p:stCondLst>
                              <p:cond delay="2500"/>
                            </p:stCondLst>
                            <p:childTnLst>
                              <p:par>
                                <p:cTn id="18" presetID="10" presetClass="entr" presetSubtype="0" fill="hold" grpId="0" nodeType="afterEffect">
                                  <p:stCondLst>
                                    <p:cond delay="25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750"/>
                                        <p:tgtEl>
                                          <p:spTgt spid="3"/>
                                        </p:tgtEl>
                                      </p:cBhvr>
                                    </p:animEffect>
                                  </p:childTnLst>
                                </p:cTn>
                              </p:par>
                              <p:par>
                                <p:cTn id="21" presetID="10" presetClass="entr" presetSubtype="0" fill="hold"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99B1B-00D3-3715-4DD5-3312B986260C}"/>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1436FBFC-77ED-6CAB-D441-0DA153B6D357}"/>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BFF69853-2133-D5D2-B2D9-7FE42E3B0AA2}"/>
              </a:ext>
            </a:extLst>
          </p:cNvPr>
          <p:cNvSpPr>
            <a:spLocks noGrp="1"/>
          </p:cNvSpPr>
          <p:nvPr>
            <p:ph type="body" sz="quarter" idx="11"/>
          </p:nvPr>
        </p:nvSpPr>
        <p:spPr>
          <a:xfrm>
            <a:off x="3988526" y="247950"/>
            <a:ext cx="7892000" cy="1171547"/>
          </a:xfrm>
        </p:spPr>
        <p:txBody>
          <a:bodyPr rtlCol="0"/>
          <a:lstStyle/>
          <a:p>
            <a:pPr algn="just" rtl="0"/>
            <a:r>
              <a:rPr lang="ru-RU" sz="2400" noProof="1">
                <a:solidFill>
                  <a:srgbClr val="FFC000"/>
                </a:solidFill>
              </a:rPr>
              <a:t>Далее были сгенерированы доп данные с помощью </a:t>
            </a:r>
            <a:r>
              <a:rPr lang="en-US" sz="2400" noProof="1">
                <a:solidFill>
                  <a:srgbClr val="FFC000"/>
                </a:solidFill>
              </a:rPr>
              <a:t>SMOTE, </a:t>
            </a:r>
            <a:r>
              <a:rPr lang="ru-RU" sz="2400" noProof="1">
                <a:solidFill>
                  <a:srgbClr val="FFC000"/>
                </a:solidFill>
              </a:rPr>
              <a:t>который создаёт синтетические примеры по следующему алгоритму:</a:t>
            </a:r>
          </a:p>
        </p:txBody>
      </p:sp>
      <p:sp>
        <p:nvSpPr>
          <p:cNvPr id="32" name="Заголовок 31">
            <a:extLst>
              <a:ext uri="{FF2B5EF4-FFF2-40B4-BE49-F238E27FC236}">
                <a16:creationId xmlns:a16="http://schemas.microsoft.com/office/drawing/2014/main" id="{1B71F09C-F2D6-9FDC-5893-5B0F492CEEF1}"/>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1</a:t>
            </a:r>
          </a:p>
        </p:txBody>
      </p:sp>
      <p:sp>
        <p:nvSpPr>
          <p:cNvPr id="3" name="Текст 14">
            <a:extLst>
              <a:ext uri="{FF2B5EF4-FFF2-40B4-BE49-F238E27FC236}">
                <a16:creationId xmlns:a16="http://schemas.microsoft.com/office/drawing/2014/main" id="{1ED9485D-4C1F-D1CE-96F7-01E5241D10E9}"/>
              </a:ext>
            </a:extLst>
          </p:cNvPr>
          <p:cNvSpPr txBox="1">
            <a:spLocks/>
          </p:cNvSpPr>
          <p:nvPr/>
        </p:nvSpPr>
        <p:spPr>
          <a:xfrm>
            <a:off x="4066903" y="1498444"/>
            <a:ext cx="7813623" cy="2305246"/>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b="0" dirty="0"/>
              <a:t>1. Выбирается пример миноритарного класса.</a:t>
            </a:r>
          </a:p>
          <a:p>
            <a:r>
              <a:rPr lang="ru-RU" b="0" dirty="0"/>
              <a:t>2. Находится K-ближайших соседей.</a:t>
            </a:r>
          </a:p>
          <a:p>
            <a:r>
              <a:rPr lang="ru-RU" b="0" dirty="0"/>
              <a:t>3. Случайным образом из этих соседей выбирается один.</a:t>
            </a:r>
          </a:p>
          <a:p>
            <a:r>
              <a:rPr lang="ru-RU" b="0" dirty="0"/>
              <a:t>4. Интерполяция между двумя точками, чтобы создать новый образец где-то между ними в пространстве признаков.</a:t>
            </a:r>
          </a:p>
        </p:txBody>
      </p:sp>
      <p:sp>
        <p:nvSpPr>
          <p:cNvPr id="4" name="Текст 14">
            <a:extLst>
              <a:ext uri="{FF2B5EF4-FFF2-40B4-BE49-F238E27FC236}">
                <a16:creationId xmlns:a16="http://schemas.microsoft.com/office/drawing/2014/main" id="{BE1054A9-03FB-E07A-0E30-195EF3A7EA69}"/>
              </a:ext>
            </a:extLst>
          </p:cNvPr>
          <p:cNvSpPr txBox="1">
            <a:spLocks/>
          </p:cNvSpPr>
          <p:nvPr/>
        </p:nvSpPr>
        <p:spPr>
          <a:xfrm>
            <a:off x="4310743" y="3882637"/>
            <a:ext cx="7648160" cy="4247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noProof="1">
                <a:solidFill>
                  <a:srgbClr val="FFC000"/>
                </a:solidFill>
              </a:rPr>
              <a:t>Итоговые метрики на модели с регуляризацией:</a:t>
            </a:r>
          </a:p>
        </p:txBody>
      </p:sp>
      <p:pic>
        <p:nvPicPr>
          <p:cNvPr id="8" name="Рисунок 7">
            <a:extLst>
              <a:ext uri="{FF2B5EF4-FFF2-40B4-BE49-F238E27FC236}">
                <a16:creationId xmlns:a16="http://schemas.microsoft.com/office/drawing/2014/main" id="{885F8E5C-C0AA-0E67-CE26-89AAC4D08E9C}"/>
              </a:ext>
            </a:extLst>
          </p:cNvPr>
          <p:cNvPicPr>
            <a:picLocks noChangeAspect="1"/>
          </p:cNvPicPr>
          <p:nvPr/>
        </p:nvPicPr>
        <p:blipFill>
          <a:blip r:embed="rId3"/>
          <a:stretch>
            <a:fillRect/>
          </a:stretch>
        </p:blipFill>
        <p:spPr>
          <a:xfrm>
            <a:off x="6006947" y="4820329"/>
            <a:ext cx="3855157" cy="430939"/>
          </a:xfrm>
          <a:prstGeom prst="rect">
            <a:avLst/>
          </a:prstGeom>
        </p:spPr>
      </p:pic>
      <p:grpSp>
        <p:nvGrpSpPr>
          <p:cNvPr id="10" name="Группа 9">
            <a:extLst>
              <a:ext uri="{FF2B5EF4-FFF2-40B4-BE49-F238E27FC236}">
                <a16:creationId xmlns:a16="http://schemas.microsoft.com/office/drawing/2014/main" id="{28A77DD1-3727-E5DD-E3CB-C75E54D49726}"/>
              </a:ext>
            </a:extLst>
          </p:cNvPr>
          <p:cNvGrpSpPr/>
          <p:nvPr/>
        </p:nvGrpSpPr>
        <p:grpSpPr>
          <a:xfrm>
            <a:off x="50216" y="2708371"/>
            <a:ext cx="4875041" cy="4134811"/>
            <a:chOff x="7096125" y="2588821"/>
            <a:chExt cx="4952745" cy="4193395"/>
          </a:xfrm>
        </p:grpSpPr>
        <p:pic>
          <p:nvPicPr>
            <p:cNvPr id="11" name="Picture 2" descr="https://img-fotki.yandex.ru/get/9498/16969765.1af/0_8751e_2e6ff690_orig.png">
              <a:extLst>
                <a:ext uri="{FF2B5EF4-FFF2-40B4-BE49-F238E27FC236}">
                  <a16:creationId xmlns:a16="http://schemas.microsoft.com/office/drawing/2014/main" id="{FC0DBAFD-8FA0-3317-CD17-ECE02F15082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096125" y="3145996"/>
              <a:ext cx="4952745" cy="3636220"/>
            </a:xfrm>
            <a:prstGeom prst="rect">
              <a:avLst/>
            </a:prstGeom>
            <a:noFill/>
            <a:extLst>
              <a:ext uri="{909E8E84-426E-40DD-AFC4-6F175D3DCCD1}">
                <a14:hiddenFill xmlns:a14="http://schemas.microsoft.com/office/drawing/2010/main">
                  <a:solidFill>
                    <a:srgbClr val="FFFFFF"/>
                  </a:solidFill>
                </a14:hiddenFill>
              </a:ext>
            </a:extLst>
          </p:spPr>
        </p:pic>
        <p:sp>
          <p:nvSpPr>
            <p:cNvPr id="12" name="Овальная выноска 12">
              <a:extLst>
                <a:ext uri="{FF2B5EF4-FFF2-40B4-BE49-F238E27FC236}">
                  <a16:creationId xmlns:a16="http://schemas.microsoft.com/office/drawing/2014/main" id="{BFF29269-2F14-A279-2B73-47F063BD9562}"/>
                </a:ext>
              </a:extLst>
            </p:cNvPr>
            <p:cNvSpPr/>
            <p:nvPr/>
          </p:nvSpPr>
          <p:spPr>
            <a:xfrm>
              <a:off x="7419976" y="2588821"/>
              <a:ext cx="2158272" cy="1104901"/>
            </a:xfrm>
            <a:prstGeom prst="wedgeEllipseCallout">
              <a:avLst>
                <a:gd name="adj1" fmla="val 22041"/>
                <a:gd name="adj2" fmla="val 73995"/>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b="1" i="1" dirty="0">
                <a:ln>
                  <a:solidFill>
                    <a:schemeClr val="bg1"/>
                  </a:solidFill>
                </a:ln>
                <a:latin typeface="Georgia" panose="02040502050405020303" pitchFamily="18" charset="0"/>
              </a:endParaRPr>
            </a:p>
          </p:txBody>
        </p:sp>
        <p:sp>
          <p:nvSpPr>
            <p:cNvPr id="13" name="TextBox 12">
              <a:extLst>
                <a:ext uri="{FF2B5EF4-FFF2-40B4-BE49-F238E27FC236}">
                  <a16:creationId xmlns:a16="http://schemas.microsoft.com/office/drawing/2014/main" id="{AA637654-C67F-E2FC-FC74-19152A994012}"/>
                </a:ext>
              </a:extLst>
            </p:cNvPr>
            <p:cNvSpPr txBox="1"/>
            <p:nvPr/>
          </p:nvSpPr>
          <p:spPr>
            <a:xfrm>
              <a:off x="7475434" y="2956605"/>
              <a:ext cx="2047355" cy="369332"/>
            </a:xfrm>
            <a:prstGeom prst="rect">
              <a:avLst/>
            </a:prstGeom>
            <a:noFill/>
          </p:spPr>
          <p:txBody>
            <a:bodyPr wrap="none" rtlCol="0">
              <a:spAutoFit/>
            </a:bodyPr>
            <a:lstStyle/>
            <a:p>
              <a:r>
                <a:rPr lang="ru-RU" b="1" i="1" dirty="0">
                  <a:solidFill>
                    <a:schemeClr val="bg1"/>
                  </a:solidFill>
                  <a:latin typeface="Georgia" panose="02040502050405020303" pitchFamily="18" charset="0"/>
                </a:rPr>
                <a:t>Элементарно!</a:t>
              </a:r>
            </a:p>
          </p:txBody>
        </p:sp>
      </p:grpSp>
    </p:spTree>
    <p:extLst>
      <p:ext uri="{BB962C8B-B14F-4D97-AF65-F5344CB8AC3E}">
        <p14:creationId xmlns:p14="http://schemas.microsoft.com/office/powerpoint/2010/main" val="3008595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par>
                          <p:cTn id="13" fill="hold">
                            <p:stCondLst>
                              <p:cond delay="1500"/>
                            </p:stCondLst>
                            <p:childTnLst>
                              <p:par>
                                <p:cTn id="14" presetID="10" presetClass="entr" presetSubtype="0" fill="hold" grpId="0"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childTnLst>
                          </p:cTn>
                        </p:par>
                        <p:par>
                          <p:cTn id="17" fill="hold">
                            <p:stCondLst>
                              <p:cond delay="2500"/>
                            </p:stCondLst>
                            <p:childTnLst>
                              <p:par>
                                <p:cTn id="18" presetID="10" presetClass="entr" presetSubtype="0" fill="hold" grpId="0" nodeType="afterEffect">
                                  <p:stCondLst>
                                    <p:cond delay="2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10" presetClass="entr" presetSubtype="0" fill="hold" nodeType="with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F5AB-4DD7-47B6-9731-FF6FA1A067EC}"/>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8917AEF1-7E18-D229-4FFA-2DDCE9036B06}"/>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FD0F1BB7-509E-D169-942C-C837B3B8EB11}"/>
              </a:ext>
            </a:extLst>
          </p:cNvPr>
          <p:cNvSpPr>
            <a:spLocks noGrp="1"/>
          </p:cNvSpPr>
          <p:nvPr>
            <p:ph type="body" sz="quarter" idx="11"/>
          </p:nvPr>
        </p:nvSpPr>
        <p:spPr>
          <a:xfrm>
            <a:off x="3988526" y="378580"/>
            <a:ext cx="7892000" cy="757130"/>
          </a:xfrm>
        </p:spPr>
        <p:txBody>
          <a:bodyPr rtlCol="0"/>
          <a:lstStyle/>
          <a:p>
            <a:pPr algn="just"/>
            <a:r>
              <a:rPr lang="ru-RU" sz="2400" noProof="1">
                <a:solidFill>
                  <a:srgbClr val="FFC000"/>
                </a:solidFill>
              </a:rPr>
              <a:t>В рамках эксперементов с </a:t>
            </a:r>
            <a:r>
              <a:rPr lang="en-US" sz="2400" noProof="1">
                <a:solidFill>
                  <a:srgbClr val="FFC000"/>
                </a:solidFill>
              </a:rPr>
              <a:t>AutoML </a:t>
            </a:r>
            <a:r>
              <a:rPr lang="ru-RU" sz="2400" noProof="1">
                <a:solidFill>
                  <a:srgbClr val="FFC000"/>
                </a:solidFill>
              </a:rPr>
              <a:t>было принято решение использовать </a:t>
            </a:r>
            <a:r>
              <a:rPr lang="en-US" sz="2400" noProof="1">
                <a:solidFill>
                  <a:srgbClr val="FFC000"/>
                </a:solidFill>
              </a:rPr>
              <a:t>LAMA, FEDOT, TROT, H2O</a:t>
            </a:r>
            <a:endParaRPr lang="ru-RU" sz="2400" noProof="1">
              <a:solidFill>
                <a:srgbClr val="FFC000"/>
              </a:solidFill>
            </a:endParaRPr>
          </a:p>
        </p:txBody>
      </p:sp>
      <p:sp>
        <p:nvSpPr>
          <p:cNvPr id="32" name="Заголовок 31">
            <a:extLst>
              <a:ext uri="{FF2B5EF4-FFF2-40B4-BE49-F238E27FC236}">
                <a16:creationId xmlns:a16="http://schemas.microsoft.com/office/drawing/2014/main" id="{153779FB-F3B6-18AD-E9EE-B33EE51BA199}"/>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1</a:t>
            </a:r>
          </a:p>
        </p:txBody>
      </p:sp>
      <p:sp>
        <p:nvSpPr>
          <p:cNvPr id="14" name="Текст 14">
            <a:extLst>
              <a:ext uri="{FF2B5EF4-FFF2-40B4-BE49-F238E27FC236}">
                <a16:creationId xmlns:a16="http://schemas.microsoft.com/office/drawing/2014/main" id="{24222443-2DE6-81B1-6C75-DEAC94BD5DDB}"/>
              </a:ext>
            </a:extLst>
          </p:cNvPr>
          <p:cNvSpPr txBox="1">
            <a:spLocks/>
          </p:cNvSpPr>
          <p:nvPr/>
        </p:nvSpPr>
        <p:spPr>
          <a:xfrm>
            <a:off x="250100" y="1928474"/>
            <a:ext cx="432711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Пример пайплайна для </a:t>
            </a:r>
            <a:r>
              <a:rPr lang="en-US" noProof="1"/>
              <a:t>LAMA</a:t>
            </a:r>
            <a:endParaRPr lang="ru-RU" noProof="1"/>
          </a:p>
        </p:txBody>
      </p:sp>
      <p:pic>
        <p:nvPicPr>
          <p:cNvPr id="17" name="Рисунок 16">
            <a:extLst>
              <a:ext uri="{FF2B5EF4-FFF2-40B4-BE49-F238E27FC236}">
                <a16:creationId xmlns:a16="http://schemas.microsoft.com/office/drawing/2014/main" id="{01A4E997-6407-FC41-F2CA-DD893870689D}"/>
              </a:ext>
            </a:extLst>
          </p:cNvPr>
          <p:cNvPicPr>
            <a:picLocks noChangeAspect="1"/>
          </p:cNvPicPr>
          <p:nvPr/>
        </p:nvPicPr>
        <p:blipFill>
          <a:blip r:embed="rId3"/>
          <a:stretch>
            <a:fillRect/>
          </a:stretch>
        </p:blipFill>
        <p:spPr>
          <a:xfrm>
            <a:off x="5628920" y="1564008"/>
            <a:ext cx="5543550" cy="895350"/>
          </a:xfrm>
          <a:prstGeom prst="rect">
            <a:avLst/>
          </a:prstGeom>
        </p:spPr>
      </p:pic>
      <p:sp>
        <p:nvSpPr>
          <p:cNvPr id="2" name="Текст 14">
            <a:extLst>
              <a:ext uri="{FF2B5EF4-FFF2-40B4-BE49-F238E27FC236}">
                <a16:creationId xmlns:a16="http://schemas.microsoft.com/office/drawing/2014/main" id="{6E71899C-CB9A-ECDC-272B-6C28A566FD07}"/>
              </a:ext>
            </a:extLst>
          </p:cNvPr>
          <p:cNvSpPr txBox="1">
            <a:spLocks/>
          </p:cNvSpPr>
          <p:nvPr/>
        </p:nvSpPr>
        <p:spPr>
          <a:xfrm>
            <a:off x="1509285" y="2955176"/>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LAMA</a:t>
            </a:r>
            <a:endParaRPr lang="ru-RU" noProof="1"/>
          </a:p>
        </p:txBody>
      </p:sp>
      <p:sp>
        <p:nvSpPr>
          <p:cNvPr id="3" name="Текст 14">
            <a:extLst>
              <a:ext uri="{FF2B5EF4-FFF2-40B4-BE49-F238E27FC236}">
                <a16:creationId xmlns:a16="http://schemas.microsoft.com/office/drawing/2014/main" id="{17FE5318-F63A-2C00-2285-D63006C88A78}"/>
              </a:ext>
            </a:extLst>
          </p:cNvPr>
          <p:cNvSpPr txBox="1">
            <a:spLocks/>
          </p:cNvSpPr>
          <p:nvPr/>
        </p:nvSpPr>
        <p:spPr>
          <a:xfrm>
            <a:off x="5628920" y="5195579"/>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H2O</a:t>
            </a:r>
            <a:endParaRPr lang="ru-RU" noProof="1"/>
          </a:p>
        </p:txBody>
      </p:sp>
      <p:sp>
        <p:nvSpPr>
          <p:cNvPr id="4" name="Текст 14">
            <a:extLst>
              <a:ext uri="{FF2B5EF4-FFF2-40B4-BE49-F238E27FC236}">
                <a16:creationId xmlns:a16="http://schemas.microsoft.com/office/drawing/2014/main" id="{D41737A0-D83F-F448-201F-C8BCF2C55BBF}"/>
              </a:ext>
            </a:extLst>
          </p:cNvPr>
          <p:cNvSpPr txBox="1">
            <a:spLocks/>
          </p:cNvSpPr>
          <p:nvPr/>
        </p:nvSpPr>
        <p:spPr>
          <a:xfrm>
            <a:off x="9756049" y="2955176"/>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TROT</a:t>
            </a:r>
            <a:endParaRPr lang="ru-RU" noProof="1"/>
          </a:p>
        </p:txBody>
      </p:sp>
      <p:sp>
        <p:nvSpPr>
          <p:cNvPr id="5" name="Текст 14">
            <a:extLst>
              <a:ext uri="{FF2B5EF4-FFF2-40B4-BE49-F238E27FC236}">
                <a16:creationId xmlns:a16="http://schemas.microsoft.com/office/drawing/2014/main" id="{11F839ED-AD4A-D3DC-8E90-070465810201}"/>
              </a:ext>
            </a:extLst>
          </p:cNvPr>
          <p:cNvSpPr txBox="1">
            <a:spLocks/>
          </p:cNvSpPr>
          <p:nvPr/>
        </p:nvSpPr>
        <p:spPr>
          <a:xfrm>
            <a:off x="5537427" y="2965701"/>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FEDOT</a:t>
            </a:r>
            <a:endParaRPr lang="ru-RU" noProof="1"/>
          </a:p>
        </p:txBody>
      </p:sp>
      <p:pic>
        <p:nvPicPr>
          <p:cNvPr id="7" name="Рисунок 6">
            <a:extLst>
              <a:ext uri="{FF2B5EF4-FFF2-40B4-BE49-F238E27FC236}">
                <a16:creationId xmlns:a16="http://schemas.microsoft.com/office/drawing/2014/main" id="{26CB341E-78D8-36E7-4513-6E5E3156258B}"/>
              </a:ext>
            </a:extLst>
          </p:cNvPr>
          <p:cNvPicPr>
            <a:picLocks noChangeAspect="1"/>
          </p:cNvPicPr>
          <p:nvPr/>
        </p:nvPicPr>
        <p:blipFill>
          <a:blip r:embed="rId4"/>
          <a:stretch>
            <a:fillRect/>
          </a:stretch>
        </p:blipFill>
        <p:spPr>
          <a:xfrm>
            <a:off x="398149" y="3423320"/>
            <a:ext cx="3339419" cy="1334170"/>
          </a:xfrm>
          <a:prstGeom prst="rect">
            <a:avLst/>
          </a:prstGeom>
        </p:spPr>
      </p:pic>
      <p:pic>
        <p:nvPicPr>
          <p:cNvPr id="10" name="Рисунок 9">
            <a:extLst>
              <a:ext uri="{FF2B5EF4-FFF2-40B4-BE49-F238E27FC236}">
                <a16:creationId xmlns:a16="http://schemas.microsoft.com/office/drawing/2014/main" id="{9165A9DD-A47D-B0C7-CEDD-0BA4047608CA}"/>
              </a:ext>
            </a:extLst>
          </p:cNvPr>
          <p:cNvPicPr>
            <a:picLocks noChangeAspect="1"/>
          </p:cNvPicPr>
          <p:nvPr/>
        </p:nvPicPr>
        <p:blipFill>
          <a:blip r:embed="rId4"/>
          <a:stretch>
            <a:fillRect/>
          </a:stretch>
        </p:blipFill>
        <p:spPr>
          <a:xfrm>
            <a:off x="4403834" y="3417691"/>
            <a:ext cx="3353509" cy="1339799"/>
          </a:xfrm>
          <a:prstGeom prst="rect">
            <a:avLst/>
          </a:prstGeom>
        </p:spPr>
      </p:pic>
      <p:pic>
        <p:nvPicPr>
          <p:cNvPr id="12" name="Рисунок 11">
            <a:extLst>
              <a:ext uri="{FF2B5EF4-FFF2-40B4-BE49-F238E27FC236}">
                <a16:creationId xmlns:a16="http://schemas.microsoft.com/office/drawing/2014/main" id="{CD412144-2619-EF54-A271-6D75210CD2D8}"/>
              </a:ext>
            </a:extLst>
          </p:cNvPr>
          <p:cNvPicPr>
            <a:picLocks noChangeAspect="1"/>
          </p:cNvPicPr>
          <p:nvPr/>
        </p:nvPicPr>
        <p:blipFill>
          <a:blip r:embed="rId5"/>
          <a:stretch>
            <a:fillRect/>
          </a:stretch>
        </p:blipFill>
        <p:spPr>
          <a:xfrm>
            <a:off x="8423609" y="3417690"/>
            <a:ext cx="3345485" cy="1339799"/>
          </a:xfrm>
          <a:prstGeom prst="rect">
            <a:avLst/>
          </a:prstGeom>
        </p:spPr>
      </p:pic>
      <p:pic>
        <p:nvPicPr>
          <p:cNvPr id="16" name="Рисунок 15">
            <a:extLst>
              <a:ext uri="{FF2B5EF4-FFF2-40B4-BE49-F238E27FC236}">
                <a16:creationId xmlns:a16="http://schemas.microsoft.com/office/drawing/2014/main" id="{B91EA284-D356-843E-82DA-7CF30071AA43}"/>
              </a:ext>
            </a:extLst>
          </p:cNvPr>
          <p:cNvPicPr>
            <a:picLocks noChangeAspect="1"/>
          </p:cNvPicPr>
          <p:nvPr/>
        </p:nvPicPr>
        <p:blipFill>
          <a:blip r:embed="rId6"/>
          <a:stretch>
            <a:fillRect/>
          </a:stretch>
        </p:blipFill>
        <p:spPr>
          <a:xfrm>
            <a:off x="2413658" y="5698323"/>
            <a:ext cx="7010400" cy="666750"/>
          </a:xfrm>
          <a:prstGeom prst="rect">
            <a:avLst/>
          </a:prstGeom>
        </p:spPr>
      </p:pic>
    </p:spTree>
    <p:extLst>
      <p:ext uri="{BB962C8B-B14F-4D97-AF65-F5344CB8AC3E}">
        <p14:creationId xmlns:p14="http://schemas.microsoft.com/office/powerpoint/2010/main" val="3750935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par>
                          <p:cTn id="13" fill="hold">
                            <p:stCondLst>
                              <p:cond delay="1500"/>
                            </p:stCondLst>
                            <p:childTnLst>
                              <p:par>
                                <p:cTn id="14" presetID="10" presetClass="entr" presetSubtype="0" fill="hold" grpId="0" nodeType="afterEffect">
                                  <p:stCondLst>
                                    <p:cond delay="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750"/>
                                        <p:tgtEl>
                                          <p:spTgt spid="14"/>
                                        </p:tgtEl>
                                      </p:cBhvr>
                                    </p:animEffect>
                                  </p:childTnLst>
                                </p:cTn>
                              </p:par>
                            </p:childTnLst>
                          </p:cTn>
                        </p:par>
                        <p:par>
                          <p:cTn id="17" fill="hold">
                            <p:stCondLst>
                              <p:cond delay="2500"/>
                            </p:stCondLst>
                            <p:childTnLst>
                              <p:par>
                                <p:cTn id="18" presetID="10" presetClass="entr" presetSubtype="0" fill="hold" grpId="0" nodeType="afterEffect">
                                  <p:stCondLst>
                                    <p:cond delay="25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750"/>
                                        <p:tgtEl>
                                          <p:spTgt spid="2"/>
                                        </p:tgtEl>
                                      </p:cBhvr>
                                    </p:animEffect>
                                  </p:childTnLst>
                                </p:cTn>
                              </p:par>
                            </p:childTnLst>
                          </p:cTn>
                        </p:par>
                        <p:par>
                          <p:cTn id="21" fill="hold">
                            <p:stCondLst>
                              <p:cond delay="3500"/>
                            </p:stCondLst>
                            <p:childTnLst>
                              <p:par>
                                <p:cTn id="22" presetID="10" presetClass="entr" presetSubtype="0" fill="hold" grpId="0" nodeType="afterEffect">
                                  <p:stCondLst>
                                    <p:cond delay="25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750"/>
                                        <p:tgtEl>
                                          <p:spTgt spid="3"/>
                                        </p:tgtEl>
                                      </p:cBhvr>
                                    </p:animEffect>
                                  </p:childTnLst>
                                </p:cTn>
                              </p:par>
                            </p:childTnLst>
                          </p:cTn>
                        </p:par>
                        <p:par>
                          <p:cTn id="25" fill="hold">
                            <p:stCondLst>
                              <p:cond delay="4500"/>
                            </p:stCondLst>
                            <p:childTnLst>
                              <p:par>
                                <p:cTn id="26" presetID="10" presetClass="entr" presetSubtype="0" fill="hold" grpId="0" nodeType="after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750"/>
                                        <p:tgtEl>
                                          <p:spTgt spid="4"/>
                                        </p:tgtEl>
                                      </p:cBhvr>
                                    </p:animEffect>
                                  </p:childTnLst>
                                </p:cTn>
                              </p:par>
                            </p:childTnLst>
                          </p:cTn>
                        </p:par>
                        <p:par>
                          <p:cTn id="29" fill="hold">
                            <p:stCondLst>
                              <p:cond delay="5500"/>
                            </p:stCondLst>
                            <p:childTnLst>
                              <p:par>
                                <p:cTn id="30" presetID="10" presetClass="entr" presetSubtype="0" fill="hold" grpId="0" nodeType="afterEffect">
                                  <p:stCondLst>
                                    <p:cond delay="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14" grpId="0"/>
      <p:bldP spid="2" grpId="0"/>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DCCBE-84C8-E060-8CFE-9D624958D47D}"/>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3AA2A7B3-3582-4804-E9EF-484BF8F96EFF}"/>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E369BA67-6813-475F-98AB-EBD846AC3B32}"/>
              </a:ext>
            </a:extLst>
          </p:cNvPr>
          <p:cNvSpPr>
            <a:spLocks noGrp="1"/>
          </p:cNvSpPr>
          <p:nvPr>
            <p:ph type="body" sz="quarter" idx="11"/>
          </p:nvPr>
        </p:nvSpPr>
        <p:spPr>
          <a:xfrm>
            <a:off x="3988526" y="378580"/>
            <a:ext cx="7892000" cy="424732"/>
          </a:xfrm>
        </p:spPr>
        <p:txBody>
          <a:bodyPr rtlCol="0"/>
          <a:lstStyle/>
          <a:p>
            <a:pPr algn="just"/>
            <a:r>
              <a:rPr lang="ru-RU" sz="2400" noProof="1">
                <a:solidFill>
                  <a:srgbClr val="FFC000"/>
                </a:solidFill>
              </a:rPr>
              <a:t>Также было попробовано развёртывание </a:t>
            </a:r>
            <a:r>
              <a:rPr lang="en-US" sz="2400" noProof="1">
                <a:solidFill>
                  <a:srgbClr val="FFC000"/>
                </a:solidFill>
              </a:rPr>
              <a:t>MLFlow</a:t>
            </a:r>
            <a:endParaRPr lang="ru-RU" sz="2400" noProof="1">
              <a:solidFill>
                <a:srgbClr val="FFC000"/>
              </a:solidFill>
            </a:endParaRPr>
          </a:p>
        </p:txBody>
      </p:sp>
      <p:sp>
        <p:nvSpPr>
          <p:cNvPr id="32" name="Заголовок 31">
            <a:extLst>
              <a:ext uri="{FF2B5EF4-FFF2-40B4-BE49-F238E27FC236}">
                <a16:creationId xmlns:a16="http://schemas.microsoft.com/office/drawing/2014/main" id="{0DDD1936-6D2E-9F66-419E-A8C3DF248466}"/>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1</a:t>
            </a:r>
          </a:p>
        </p:txBody>
      </p:sp>
      <p:pic>
        <p:nvPicPr>
          <p:cNvPr id="8" name="Рисунок 7">
            <a:extLst>
              <a:ext uri="{FF2B5EF4-FFF2-40B4-BE49-F238E27FC236}">
                <a16:creationId xmlns:a16="http://schemas.microsoft.com/office/drawing/2014/main" id="{3423325E-A193-073B-F5FA-84794F51A5DE}"/>
              </a:ext>
            </a:extLst>
          </p:cNvPr>
          <p:cNvPicPr>
            <a:picLocks noChangeAspect="1"/>
          </p:cNvPicPr>
          <p:nvPr/>
        </p:nvPicPr>
        <p:blipFill>
          <a:blip r:embed="rId3"/>
          <a:srcRect r="54660"/>
          <a:stretch/>
        </p:blipFill>
        <p:spPr>
          <a:xfrm>
            <a:off x="942607" y="1915300"/>
            <a:ext cx="5527861" cy="4561150"/>
          </a:xfrm>
          <a:prstGeom prst="rect">
            <a:avLst/>
          </a:prstGeom>
        </p:spPr>
      </p:pic>
      <p:grpSp>
        <p:nvGrpSpPr>
          <p:cNvPr id="20" name="Группа 19">
            <a:extLst>
              <a:ext uri="{FF2B5EF4-FFF2-40B4-BE49-F238E27FC236}">
                <a16:creationId xmlns:a16="http://schemas.microsoft.com/office/drawing/2014/main" id="{877774E5-936A-24B8-FFEA-E81F039BD2B7}"/>
              </a:ext>
            </a:extLst>
          </p:cNvPr>
          <p:cNvGrpSpPr/>
          <p:nvPr/>
        </p:nvGrpSpPr>
        <p:grpSpPr>
          <a:xfrm>
            <a:off x="7428946" y="2865121"/>
            <a:ext cx="4451580" cy="4474972"/>
            <a:chOff x="8237893" y="2846567"/>
            <a:chExt cx="3755310" cy="4162599"/>
          </a:xfrm>
        </p:grpSpPr>
        <p:pic>
          <p:nvPicPr>
            <p:cNvPr id="21" name="Рисунок 20">
              <a:extLst>
                <a:ext uri="{FF2B5EF4-FFF2-40B4-BE49-F238E27FC236}">
                  <a16:creationId xmlns:a16="http://schemas.microsoft.com/office/drawing/2014/main" id="{A0574FC0-1941-424C-E477-1D2540520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7893" y="2846567"/>
              <a:ext cx="2695322" cy="4162599"/>
            </a:xfrm>
            <a:prstGeom prst="rect">
              <a:avLst/>
            </a:prstGeom>
          </p:spPr>
        </p:pic>
        <p:sp>
          <p:nvSpPr>
            <p:cNvPr id="22" name="Овальная выноска 7">
              <a:extLst>
                <a:ext uri="{FF2B5EF4-FFF2-40B4-BE49-F238E27FC236}">
                  <a16:creationId xmlns:a16="http://schemas.microsoft.com/office/drawing/2014/main" id="{16CABB95-C005-7266-1D1F-DC3E29F17BF5}"/>
                </a:ext>
              </a:extLst>
            </p:cNvPr>
            <p:cNvSpPr/>
            <p:nvPr/>
          </p:nvSpPr>
          <p:spPr>
            <a:xfrm>
              <a:off x="10193693" y="2915162"/>
              <a:ext cx="1799510" cy="1104901"/>
            </a:xfrm>
            <a:prstGeom prst="wedgeEllipseCallout">
              <a:avLst>
                <a:gd name="adj1" fmla="val -27185"/>
                <a:gd name="adj2" fmla="val 77443"/>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b="1" i="1" dirty="0">
                <a:latin typeface="Georgia" panose="02040502050405020303" pitchFamily="18" charset="0"/>
              </a:endParaRPr>
            </a:p>
          </p:txBody>
        </p:sp>
        <p:sp>
          <p:nvSpPr>
            <p:cNvPr id="23" name="TextBox 22">
              <a:extLst>
                <a:ext uri="{FF2B5EF4-FFF2-40B4-BE49-F238E27FC236}">
                  <a16:creationId xmlns:a16="http://schemas.microsoft.com/office/drawing/2014/main" id="{7A5B378B-DBF2-693B-D735-60BB0C4BB36C}"/>
                </a:ext>
              </a:extLst>
            </p:cNvPr>
            <p:cNvSpPr txBox="1"/>
            <p:nvPr/>
          </p:nvSpPr>
          <p:spPr>
            <a:xfrm>
              <a:off x="10304610" y="3282947"/>
              <a:ext cx="1330912" cy="343551"/>
            </a:xfrm>
            <a:prstGeom prst="rect">
              <a:avLst/>
            </a:prstGeom>
            <a:noFill/>
          </p:spPr>
          <p:txBody>
            <a:bodyPr wrap="none" rtlCol="0">
              <a:spAutoFit/>
            </a:bodyPr>
            <a:lstStyle/>
            <a:p>
              <a:r>
                <a:rPr lang="en-US" b="1" i="1" dirty="0" err="1">
                  <a:solidFill>
                    <a:schemeClr val="bg1"/>
                  </a:solidFill>
                  <a:latin typeface="Georgia" panose="02040502050405020303" pitchFamily="18" charset="0"/>
                </a:rPr>
                <a:t>Whaaaat</a:t>
              </a:r>
              <a:r>
                <a:rPr lang="ru-RU" b="1" i="1" dirty="0">
                  <a:solidFill>
                    <a:schemeClr val="bg1"/>
                  </a:solidFill>
                  <a:latin typeface="Georgia" panose="02040502050405020303" pitchFamily="18" charset="0"/>
                </a:rPr>
                <a:t> ?!</a:t>
              </a:r>
            </a:p>
          </p:txBody>
        </p:sp>
      </p:grpSp>
    </p:spTree>
    <p:extLst>
      <p:ext uri="{BB962C8B-B14F-4D97-AF65-F5344CB8AC3E}">
        <p14:creationId xmlns:p14="http://schemas.microsoft.com/office/powerpoint/2010/main" val="19874708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10" presetClass="entr" presetSubtype="0"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
          <p:cNvSpPr>
            <a:spLocks noGrp="1"/>
          </p:cNvSpPr>
          <p:nvPr>
            <p:ph type="title"/>
          </p:nvPr>
        </p:nvSpPr>
        <p:spPr>
          <a:xfrm>
            <a:off x="273460" y="305771"/>
            <a:ext cx="2463599" cy="452432"/>
          </a:xfrm>
        </p:spPr>
        <p:txBody>
          <a:bodyPr rtlCol="0"/>
          <a:lstStyle/>
          <a:p>
            <a:pPr rtl="0"/>
            <a:r>
              <a:rPr lang="ru-RU" sz="2600" noProof="1"/>
              <a:t>Задание 2</a:t>
            </a:r>
          </a:p>
        </p:txBody>
      </p:sp>
      <p:sp>
        <p:nvSpPr>
          <p:cNvPr id="6" name="Текст 5"/>
          <p:cNvSpPr>
            <a:spLocks noGrp="1"/>
          </p:cNvSpPr>
          <p:nvPr>
            <p:ph type="body" sz="quarter" idx="16"/>
          </p:nvPr>
        </p:nvSpPr>
        <p:spPr>
          <a:xfrm>
            <a:off x="3181351" y="115781"/>
            <a:ext cx="8477250" cy="424732"/>
          </a:xfrm>
        </p:spPr>
        <p:txBody>
          <a:bodyPr rtlCol="0"/>
          <a:lstStyle/>
          <a:p>
            <a:pPr algn="just">
              <a:spcBef>
                <a:spcPts val="0"/>
              </a:spcBef>
            </a:pPr>
            <a:r>
              <a:rPr lang="ru-RU" i="1" u="sng" noProof="1">
                <a:solidFill>
                  <a:srgbClr val="FFC000"/>
                </a:solidFill>
              </a:rPr>
              <a:t>Датасет ЭКГ</a:t>
            </a:r>
          </a:p>
        </p:txBody>
      </p:sp>
      <p:sp>
        <p:nvSpPr>
          <p:cNvPr id="2" name="Прямоугольник 1"/>
          <p:cNvSpPr/>
          <p:nvPr/>
        </p:nvSpPr>
        <p:spPr>
          <a:xfrm>
            <a:off x="2804292" y="589856"/>
            <a:ext cx="9114247" cy="707886"/>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После выгрузки датасета данные были проанализирован и построен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BoxPlot </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столбцов, для которых это имеет смысл</a:t>
            </a:r>
          </a:p>
        </p:txBody>
      </p:sp>
      <p:pic>
        <p:nvPicPr>
          <p:cNvPr id="4" name="Рисунок 3">
            <a:extLst>
              <a:ext uri="{FF2B5EF4-FFF2-40B4-BE49-F238E27FC236}">
                <a16:creationId xmlns:a16="http://schemas.microsoft.com/office/drawing/2014/main" id="{5EC8847D-CFE7-F262-F8A5-DD1682B92F2C}"/>
              </a:ext>
            </a:extLst>
          </p:cNvPr>
          <p:cNvPicPr>
            <a:picLocks noChangeAspect="1"/>
          </p:cNvPicPr>
          <p:nvPr/>
        </p:nvPicPr>
        <p:blipFill>
          <a:blip r:embed="rId3"/>
          <a:stretch>
            <a:fillRect/>
          </a:stretch>
        </p:blipFill>
        <p:spPr>
          <a:xfrm>
            <a:off x="1920348" y="1347085"/>
            <a:ext cx="7874429" cy="5268686"/>
          </a:xfrm>
          <a:prstGeom prst="rect">
            <a:avLst/>
          </a:prstGeom>
        </p:spPr>
      </p:pic>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0154E-BB73-9C02-CD3D-223B12A5933D}"/>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F15CDC14-34DA-E264-403C-2648865A1042}"/>
              </a:ext>
            </a:extLst>
          </p:cNvPr>
          <p:cNvSpPr>
            <a:spLocks noGrp="1"/>
          </p:cNvSpPr>
          <p:nvPr>
            <p:ph type="title"/>
          </p:nvPr>
        </p:nvSpPr>
        <p:spPr>
          <a:xfrm>
            <a:off x="273460" y="305771"/>
            <a:ext cx="2463599" cy="452432"/>
          </a:xfrm>
        </p:spPr>
        <p:txBody>
          <a:bodyPr rtlCol="0"/>
          <a:lstStyle/>
          <a:p>
            <a:pPr rtl="0"/>
            <a:r>
              <a:rPr lang="ru-RU" sz="2600" noProof="1"/>
              <a:t>Задание 2</a:t>
            </a:r>
          </a:p>
        </p:txBody>
      </p:sp>
      <p:sp>
        <p:nvSpPr>
          <p:cNvPr id="2" name="Прямоугольник 1">
            <a:extLst>
              <a:ext uri="{FF2B5EF4-FFF2-40B4-BE49-F238E27FC236}">
                <a16:creationId xmlns:a16="http://schemas.microsoft.com/office/drawing/2014/main" id="{1EE4FDAA-F32C-7906-5050-958FD9E418CA}"/>
              </a:ext>
            </a:extLst>
          </p:cNvPr>
          <p:cNvSpPr/>
          <p:nvPr/>
        </p:nvSpPr>
        <p:spPr>
          <a:xfrm>
            <a:off x="3056709" y="305771"/>
            <a:ext cx="8861831" cy="1323439"/>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Далее была произведена предобработка данных (очистка и обогащение). В результате обогащения были добавлены значения «среднее </a:t>
            </a:r>
            <a:r>
              <a:rPr lang="en-US" sz="20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rr_interval</a:t>
            </a:r>
            <a:r>
              <a:rPr lang="ru-RU" sz="20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для пациента» и частота сердечных сокращений. На очищенных данных был построен </a:t>
            </a:r>
            <a:r>
              <a:rPr lang="en-US" sz="20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BoxPlot</a:t>
            </a:r>
            <a:r>
              <a:rPr lang="en-US" sz="20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pic>
        <p:nvPicPr>
          <p:cNvPr id="8" name="Рисунок 7">
            <a:extLst>
              <a:ext uri="{FF2B5EF4-FFF2-40B4-BE49-F238E27FC236}">
                <a16:creationId xmlns:a16="http://schemas.microsoft.com/office/drawing/2014/main" id="{91808037-7C8C-A145-A991-D988F0074727}"/>
              </a:ext>
            </a:extLst>
          </p:cNvPr>
          <p:cNvPicPr>
            <a:picLocks noChangeAspect="1"/>
          </p:cNvPicPr>
          <p:nvPr/>
        </p:nvPicPr>
        <p:blipFill>
          <a:blip r:embed="rId3"/>
          <a:stretch>
            <a:fillRect/>
          </a:stretch>
        </p:blipFill>
        <p:spPr>
          <a:xfrm>
            <a:off x="2737059" y="1802675"/>
            <a:ext cx="6878820" cy="4630840"/>
          </a:xfrm>
          <a:prstGeom prst="rect">
            <a:avLst/>
          </a:prstGeom>
        </p:spPr>
      </p:pic>
    </p:spTree>
    <p:extLst>
      <p:ext uri="{BB962C8B-B14F-4D97-AF65-F5344CB8AC3E}">
        <p14:creationId xmlns:p14="http://schemas.microsoft.com/office/powerpoint/2010/main" val="14784537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21D7-E806-D4C8-239B-D9B746944A44}"/>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251DF552-66C7-89D6-1C74-59FE5A223C16}"/>
              </a:ext>
            </a:extLst>
          </p:cNvPr>
          <p:cNvSpPr>
            <a:spLocks noGrp="1"/>
          </p:cNvSpPr>
          <p:nvPr>
            <p:ph type="title"/>
          </p:nvPr>
        </p:nvSpPr>
        <p:spPr>
          <a:xfrm>
            <a:off x="273460" y="305771"/>
            <a:ext cx="2463599" cy="452432"/>
          </a:xfrm>
        </p:spPr>
        <p:txBody>
          <a:bodyPr rtlCol="0"/>
          <a:lstStyle/>
          <a:p>
            <a:pPr rtl="0"/>
            <a:r>
              <a:rPr lang="ru-RU" sz="2600" noProof="1"/>
              <a:t>Задание 2</a:t>
            </a:r>
          </a:p>
        </p:txBody>
      </p:sp>
      <p:sp>
        <p:nvSpPr>
          <p:cNvPr id="2" name="Прямоугольник 1">
            <a:extLst>
              <a:ext uri="{FF2B5EF4-FFF2-40B4-BE49-F238E27FC236}">
                <a16:creationId xmlns:a16="http://schemas.microsoft.com/office/drawing/2014/main" id="{D96B9FA5-C751-1CCC-F0A4-51FA1E6DFCCF}"/>
              </a:ext>
            </a:extLst>
          </p:cNvPr>
          <p:cNvSpPr/>
          <p:nvPr/>
        </p:nvSpPr>
        <p:spPr>
          <a:xfrm>
            <a:off x="3056709" y="305771"/>
            <a:ext cx="8861831" cy="1323439"/>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Далее была произведена предобработка данных (очистка и обогащение). В результате обогащения были добавлены значения «среднее </a:t>
            </a:r>
            <a:r>
              <a:rPr lang="en-US" sz="20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rr_interval</a:t>
            </a:r>
            <a:r>
              <a:rPr lang="ru-RU" sz="20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для пациента» и частота сердечных сокращений. На очищенных данных был построен </a:t>
            </a:r>
            <a:r>
              <a:rPr lang="en-US" sz="20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BoxPlot</a:t>
            </a:r>
            <a:r>
              <a:rPr lang="en-US" sz="20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pic>
        <p:nvPicPr>
          <p:cNvPr id="8" name="Рисунок 7">
            <a:extLst>
              <a:ext uri="{FF2B5EF4-FFF2-40B4-BE49-F238E27FC236}">
                <a16:creationId xmlns:a16="http://schemas.microsoft.com/office/drawing/2014/main" id="{E9314D4E-F939-1E83-DFB8-F2B57E5C71AA}"/>
              </a:ext>
            </a:extLst>
          </p:cNvPr>
          <p:cNvPicPr>
            <a:picLocks noChangeAspect="1"/>
          </p:cNvPicPr>
          <p:nvPr/>
        </p:nvPicPr>
        <p:blipFill>
          <a:blip r:embed="rId3"/>
          <a:stretch>
            <a:fillRect/>
          </a:stretch>
        </p:blipFill>
        <p:spPr>
          <a:xfrm>
            <a:off x="2737059" y="1802675"/>
            <a:ext cx="6878820" cy="4630840"/>
          </a:xfrm>
          <a:prstGeom prst="rect">
            <a:avLst/>
          </a:prstGeom>
        </p:spPr>
      </p:pic>
    </p:spTree>
    <p:extLst>
      <p:ext uri="{BB962C8B-B14F-4D97-AF65-F5344CB8AC3E}">
        <p14:creationId xmlns:p14="http://schemas.microsoft.com/office/powerpoint/2010/main" val="1600729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9583-D1FC-CDDB-E1EB-5532C6572601}"/>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F2377802-221A-C17A-F9E5-A5121640EBA7}"/>
              </a:ext>
            </a:extLst>
          </p:cNvPr>
          <p:cNvSpPr>
            <a:spLocks noGrp="1"/>
          </p:cNvSpPr>
          <p:nvPr>
            <p:ph type="title"/>
          </p:nvPr>
        </p:nvSpPr>
        <p:spPr>
          <a:xfrm>
            <a:off x="273460" y="305771"/>
            <a:ext cx="2463599" cy="452432"/>
          </a:xfrm>
        </p:spPr>
        <p:txBody>
          <a:bodyPr rtlCol="0"/>
          <a:lstStyle/>
          <a:p>
            <a:pPr rtl="0"/>
            <a:r>
              <a:rPr lang="ru-RU" sz="2600" noProof="1"/>
              <a:t>Задание 2</a:t>
            </a:r>
          </a:p>
        </p:txBody>
      </p:sp>
      <p:sp>
        <p:nvSpPr>
          <p:cNvPr id="2" name="Прямоугольник 1">
            <a:extLst>
              <a:ext uri="{FF2B5EF4-FFF2-40B4-BE49-F238E27FC236}">
                <a16:creationId xmlns:a16="http://schemas.microsoft.com/office/drawing/2014/main" id="{3890F8F3-C085-826B-DA30-E6521034A859}"/>
              </a:ext>
            </a:extLst>
          </p:cNvPr>
          <p:cNvSpPr/>
          <p:nvPr/>
        </p:nvSpPr>
        <p:spPr>
          <a:xfrm>
            <a:off x="3056709" y="305771"/>
            <a:ext cx="8861831" cy="707886"/>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Далее была произведена оценка взаимосвязи данных с помощью</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heatmap.</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pic>
        <p:nvPicPr>
          <p:cNvPr id="4" name="Рисунок 3">
            <a:extLst>
              <a:ext uri="{FF2B5EF4-FFF2-40B4-BE49-F238E27FC236}">
                <a16:creationId xmlns:a16="http://schemas.microsoft.com/office/drawing/2014/main" id="{066EF8AA-B357-F4E3-7B35-958C94768AFD}"/>
              </a:ext>
            </a:extLst>
          </p:cNvPr>
          <p:cNvPicPr>
            <a:picLocks noChangeAspect="1"/>
          </p:cNvPicPr>
          <p:nvPr/>
        </p:nvPicPr>
        <p:blipFill>
          <a:blip r:embed="rId3"/>
          <a:stretch>
            <a:fillRect/>
          </a:stretch>
        </p:blipFill>
        <p:spPr>
          <a:xfrm>
            <a:off x="4276978" y="1013657"/>
            <a:ext cx="6584525" cy="5758644"/>
          </a:xfrm>
          <a:prstGeom prst="rect">
            <a:avLst/>
          </a:prstGeom>
        </p:spPr>
      </p:pic>
      <p:pic>
        <p:nvPicPr>
          <p:cNvPr id="5" name="Рисунок 4">
            <a:extLst>
              <a:ext uri="{FF2B5EF4-FFF2-40B4-BE49-F238E27FC236}">
                <a16:creationId xmlns:a16="http://schemas.microsoft.com/office/drawing/2014/main" id="{B8B97562-609E-66CE-D56A-8ED7A200BC6E}"/>
              </a:ext>
            </a:extLst>
          </p:cNvPr>
          <p:cNvPicPr>
            <a:picLocks noChangeAspect="1"/>
          </p:cNvPicPr>
          <p:nvPr/>
        </p:nvPicPr>
        <p:blipFill rotWithShape="1">
          <a:blip r:embed="rId4">
            <a:extLst>
              <a:ext uri="{28A0092B-C50C-407E-A947-70E740481C1C}">
                <a14:useLocalDpi xmlns:a14="http://schemas.microsoft.com/office/drawing/2010/main" val="0"/>
              </a:ext>
            </a:extLst>
          </a:blip>
          <a:srcRect l="49005" r="10736"/>
          <a:stretch/>
        </p:blipFill>
        <p:spPr>
          <a:xfrm flipH="1">
            <a:off x="381456" y="2119550"/>
            <a:ext cx="3135569" cy="4009781"/>
          </a:xfrm>
          <a:prstGeom prst="rect">
            <a:avLst/>
          </a:prstGeom>
        </p:spPr>
      </p:pic>
    </p:spTree>
    <p:extLst>
      <p:ext uri="{BB962C8B-B14F-4D97-AF65-F5344CB8AC3E}">
        <p14:creationId xmlns:p14="http://schemas.microsoft.com/office/powerpoint/2010/main" val="3206360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Полилиния: Фигура 64"/>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p:cNvSpPr>
            <a:spLocks noGrp="1"/>
          </p:cNvSpPr>
          <p:nvPr>
            <p:ph type="body" sz="quarter" idx="11"/>
          </p:nvPr>
        </p:nvSpPr>
        <p:spPr>
          <a:xfrm>
            <a:off x="5409968" y="2562734"/>
            <a:ext cx="6130833" cy="1920526"/>
          </a:xfrm>
        </p:spPr>
        <p:txBody>
          <a:bodyPr rtlCol="0"/>
          <a:lstStyle/>
          <a:p>
            <a:pPr algn="just" rtl="0"/>
            <a:r>
              <a:rPr lang="ru-RU" noProof="1"/>
              <a:t>К данным помощникам были направлены вопросы по тематике магистерской диссертации. Результаты были собраны в таблицу и проанализированы по актуальности и корректности.</a:t>
            </a:r>
          </a:p>
        </p:txBody>
      </p:sp>
      <p:sp>
        <p:nvSpPr>
          <p:cNvPr id="32" name="Заголовок 31"/>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ЛР1</a:t>
            </a:r>
          </a:p>
        </p:txBody>
      </p:sp>
      <p:sp>
        <p:nvSpPr>
          <p:cNvPr id="16" name="Объект 46"/>
          <p:cNvSpPr txBox="1">
            <a:spLocks/>
          </p:cNvSpPr>
          <p:nvPr/>
        </p:nvSpPr>
        <p:spPr>
          <a:xfrm>
            <a:off x="775064" y="2304047"/>
            <a:ext cx="335906" cy="734583"/>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5400" noProof="1">
                <a:latin typeface="Segoe UI Black" panose="020B0A02040204020203" pitchFamily="34" charset="0"/>
                <a:ea typeface="Segoe UI Black" panose="020B0A02040204020203" pitchFamily="34" charset="0"/>
              </a:rPr>
              <a:t>1</a:t>
            </a:r>
          </a:p>
        </p:txBody>
      </p:sp>
      <p:sp>
        <p:nvSpPr>
          <p:cNvPr id="17" name="Объект 3"/>
          <p:cNvSpPr txBox="1">
            <a:spLocks/>
          </p:cNvSpPr>
          <p:nvPr/>
        </p:nvSpPr>
        <p:spPr>
          <a:xfrm>
            <a:off x="1754979" y="2469879"/>
            <a:ext cx="2675958" cy="405828"/>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noProof="1">
                <a:solidFill>
                  <a:schemeClr val="bg1"/>
                </a:solidFill>
                <a:latin typeface="Segoe UI Semilight" panose="020B0402040204020203" pitchFamily="34" charset="0"/>
                <a:cs typeface="Segoe UI Semilight" panose="020B0402040204020203" pitchFamily="34" charset="0"/>
              </a:rPr>
              <a:t>ChatGPT </a:t>
            </a:r>
            <a:r>
              <a:rPr lang="ru-RU" sz="2200" noProof="1">
                <a:solidFill>
                  <a:schemeClr val="bg1"/>
                </a:solidFill>
                <a:latin typeface="Segoe UI Semilight" panose="020B0402040204020203" pitchFamily="34" charset="0"/>
                <a:cs typeface="Segoe UI Semilight" panose="020B0402040204020203" pitchFamily="34" charset="0"/>
              </a:rPr>
              <a:t>от </a:t>
            </a:r>
            <a:r>
              <a:rPr lang="en-US" sz="2200" noProof="1">
                <a:solidFill>
                  <a:schemeClr val="bg1"/>
                </a:solidFill>
                <a:latin typeface="Segoe UI Semilight" panose="020B0402040204020203" pitchFamily="34" charset="0"/>
                <a:cs typeface="Segoe UI Semilight" panose="020B0402040204020203" pitchFamily="34" charset="0"/>
              </a:rPr>
              <a:t>OpenAI</a:t>
            </a:r>
            <a:endParaRPr lang="ru-RU" sz="2200" noProof="1">
              <a:solidFill>
                <a:schemeClr val="bg1"/>
              </a:solidFill>
              <a:latin typeface="Segoe UI Semilight" panose="020B0402040204020203" pitchFamily="34" charset="0"/>
              <a:cs typeface="Segoe UI Semilight" panose="020B0402040204020203" pitchFamily="34" charset="0"/>
            </a:endParaRPr>
          </a:p>
        </p:txBody>
      </p:sp>
      <p:sp>
        <p:nvSpPr>
          <p:cNvPr id="18" name="Прямоугольник 17"/>
          <p:cNvSpPr/>
          <p:nvPr/>
        </p:nvSpPr>
        <p:spPr>
          <a:xfrm rot="5400000">
            <a:off x="1302493" y="2648186"/>
            <a:ext cx="648000" cy="46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19" name="Текст 14"/>
          <p:cNvSpPr txBox="1">
            <a:spLocks/>
          </p:cNvSpPr>
          <p:nvPr/>
        </p:nvSpPr>
        <p:spPr>
          <a:xfrm>
            <a:off x="4248207" y="306537"/>
            <a:ext cx="7374434" cy="867930"/>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800" b="1" dirty="0">
                <a:solidFill>
                  <a:srgbClr val="FFC000"/>
                </a:solidFill>
              </a:rPr>
              <a:t>В рамках выполнения ЛР1</a:t>
            </a:r>
            <a:r>
              <a:rPr lang="en-US" sz="2800" b="1" dirty="0">
                <a:solidFill>
                  <a:srgbClr val="FFC000"/>
                </a:solidFill>
              </a:rPr>
              <a:t> </a:t>
            </a:r>
            <a:r>
              <a:rPr lang="ru-RU" sz="2800" b="1" dirty="0">
                <a:solidFill>
                  <a:srgbClr val="FFC000"/>
                </a:solidFill>
              </a:rPr>
              <a:t>было выбрано 4 генеративных помощника</a:t>
            </a:r>
          </a:p>
        </p:txBody>
      </p:sp>
      <p:sp>
        <p:nvSpPr>
          <p:cNvPr id="20" name="Объект 46"/>
          <p:cNvSpPr txBox="1">
            <a:spLocks/>
          </p:cNvSpPr>
          <p:nvPr/>
        </p:nvSpPr>
        <p:spPr>
          <a:xfrm>
            <a:off x="775064" y="3234869"/>
            <a:ext cx="335906" cy="734583"/>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5400" noProof="1">
                <a:latin typeface="Segoe UI Black" panose="020B0A02040204020203" pitchFamily="34" charset="0"/>
                <a:ea typeface="Segoe UI Black" panose="020B0A02040204020203" pitchFamily="34" charset="0"/>
              </a:rPr>
              <a:t>2</a:t>
            </a:r>
          </a:p>
        </p:txBody>
      </p:sp>
      <p:sp>
        <p:nvSpPr>
          <p:cNvPr id="21" name="Объект 3"/>
          <p:cNvSpPr txBox="1">
            <a:spLocks/>
          </p:cNvSpPr>
          <p:nvPr/>
        </p:nvSpPr>
        <p:spPr>
          <a:xfrm>
            <a:off x="1754979" y="3412668"/>
            <a:ext cx="2321986" cy="378986"/>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noProof="1">
                <a:solidFill>
                  <a:schemeClr val="bg1"/>
                </a:solidFill>
                <a:latin typeface="Segoe UI Semilight" panose="020B0402040204020203" pitchFamily="34" charset="0"/>
                <a:cs typeface="Segoe UI Semilight" panose="020B0402040204020203" pitchFamily="34" charset="0"/>
              </a:rPr>
              <a:t>Gemini </a:t>
            </a:r>
            <a:r>
              <a:rPr lang="ru-RU" sz="2200" noProof="1">
                <a:solidFill>
                  <a:schemeClr val="bg1"/>
                </a:solidFill>
                <a:latin typeface="Segoe UI Semilight" panose="020B0402040204020203" pitchFamily="34" charset="0"/>
                <a:cs typeface="Segoe UI Semilight" panose="020B0402040204020203" pitchFamily="34" charset="0"/>
              </a:rPr>
              <a:t>от </a:t>
            </a:r>
            <a:r>
              <a:rPr lang="en-US" sz="2200" noProof="1">
                <a:solidFill>
                  <a:schemeClr val="bg1"/>
                </a:solidFill>
                <a:latin typeface="Segoe UI Semilight" panose="020B0402040204020203" pitchFamily="34" charset="0"/>
                <a:cs typeface="Segoe UI Semilight" panose="020B0402040204020203" pitchFamily="34" charset="0"/>
              </a:rPr>
              <a:t>Google</a:t>
            </a:r>
            <a:endParaRPr lang="ru-RU" sz="2200" noProof="1">
              <a:solidFill>
                <a:schemeClr val="bg1"/>
              </a:solidFill>
              <a:latin typeface="Segoe UI Semilight" panose="020B0402040204020203" pitchFamily="34" charset="0"/>
              <a:cs typeface="Segoe UI Semilight" panose="020B0402040204020203" pitchFamily="34" charset="0"/>
            </a:endParaRPr>
          </a:p>
        </p:txBody>
      </p:sp>
      <p:sp>
        <p:nvSpPr>
          <p:cNvPr id="22" name="Прямоугольник 21"/>
          <p:cNvSpPr/>
          <p:nvPr/>
        </p:nvSpPr>
        <p:spPr>
          <a:xfrm rot="5400000">
            <a:off x="1302493" y="3579008"/>
            <a:ext cx="648000" cy="46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3" name="Объект 46"/>
          <p:cNvSpPr txBox="1">
            <a:spLocks/>
          </p:cNvSpPr>
          <p:nvPr/>
        </p:nvSpPr>
        <p:spPr>
          <a:xfrm>
            <a:off x="775064" y="4134112"/>
            <a:ext cx="335906" cy="792507"/>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5400" noProof="1">
                <a:latin typeface="Segoe UI Black" panose="020B0A02040204020203" pitchFamily="34" charset="0"/>
                <a:ea typeface="Segoe UI Black" panose="020B0A02040204020203" pitchFamily="34" charset="0"/>
              </a:rPr>
              <a:t>3</a:t>
            </a:r>
          </a:p>
        </p:txBody>
      </p:sp>
      <p:sp>
        <p:nvSpPr>
          <p:cNvPr id="24" name="Объект 3"/>
          <p:cNvSpPr txBox="1">
            <a:spLocks/>
          </p:cNvSpPr>
          <p:nvPr/>
        </p:nvSpPr>
        <p:spPr>
          <a:xfrm>
            <a:off x="1754979" y="4340872"/>
            <a:ext cx="2975653" cy="378986"/>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noProof="1">
                <a:solidFill>
                  <a:schemeClr val="bg1"/>
                </a:solidFill>
                <a:latin typeface="Segoe UI Semilight" panose="020B0402040204020203" pitchFamily="34" charset="0"/>
                <a:cs typeface="Segoe UI Semilight" panose="020B0402040204020203" pitchFamily="34" charset="0"/>
              </a:rPr>
              <a:t>YandexGPT </a:t>
            </a:r>
            <a:r>
              <a:rPr lang="ru-RU" sz="2200" noProof="1">
                <a:solidFill>
                  <a:schemeClr val="bg1"/>
                </a:solidFill>
                <a:latin typeface="Segoe UI Semilight" panose="020B0402040204020203" pitchFamily="34" charset="0"/>
                <a:cs typeface="Segoe UI Semilight" panose="020B0402040204020203" pitchFamily="34" charset="0"/>
              </a:rPr>
              <a:t>от Яндекса</a:t>
            </a:r>
            <a:endParaRPr lang="ru-RU" sz="2000" noProof="1">
              <a:solidFill>
                <a:schemeClr val="bg1"/>
              </a:solidFill>
              <a:latin typeface="+mj-lt"/>
            </a:endParaRPr>
          </a:p>
        </p:txBody>
      </p:sp>
      <p:sp>
        <p:nvSpPr>
          <p:cNvPr id="25" name="Прямоугольник 24"/>
          <p:cNvSpPr/>
          <p:nvPr/>
        </p:nvSpPr>
        <p:spPr>
          <a:xfrm rot="5400000">
            <a:off x="1302493" y="4507213"/>
            <a:ext cx="648000" cy="46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 name="Объект 46">
            <a:extLst>
              <a:ext uri="{FF2B5EF4-FFF2-40B4-BE49-F238E27FC236}">
                <a16:creationId xmlns:a16="http://schemas.microsoft.com/office/drawing/2014/main" id="{01A326ED-1341-F921-C12D-7090700328EE}"/>
              </a:ext>
            </a:extLst>
          </p:cNvPr>
          <p:cNvSpPr txBox="1">
            <a:spLocks/>
          </p:cNvSpPr>
          <p:nvPr/>
        </p:nvSpPr>
        <p:spPr>
          <a:xfrm>
            <a:off x="775064" y="4995073"/>
            <a:ext cx="335906" cy="792507"/>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ru-RU" sz="5400" noProof="1">
                <a:latin typeface="Segoe UI Black" panose="020B0A02040204020203" pitchFamily="34" charset="0"/>
                <a:ea typeface="Segoe UI Black" panose="020B0A02040204020203" pitchFamily="34" charset="0"/>
              </a:rPr>
              <a:t>4</a:t>
            </a:r>
          </a:p>
        </p:txBody>
      </p:sp>
      <p:sp>
        <p:nvSpPr>
          <p:cNvPr id="3" name="Объект 3">
            <a:extLst>
              <a:ext uri="{FF2B5EF4-FFF2-40B4-BE49-F238E27FC236}">
                <a16:creationId xmlns:a16="http://schemas.microsoft.com/office/drawing/2014/main" id="{B77D6EE4-434D-08C3-EB28-769D19A8D804}"/>
              </a:ext>
            </a:extLst>
          </p:cNvPr>
          <p:cNvSpPr txBox="1">
            <a:spLocks/>
          </p:cNvSpPr>
          <p:nvPr/>
        </p:nvSpPr>
        <p:spPr>
          <a:xfrm>
            <a:off x="1754979" y="5201833"/>
            <a:ext cx="2975653" cy="378986"/>
          </a:xfrm>
          <a:prstGeom prst="rect">
            <a:avLst/>
          </a:prstGeom>
        </p:spPr>
        <p:txBody>
          <a:bodyPr rtlCol="0"/>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noProof="1">
                <a:solidFill>
                  <a:schemeClr val="bg1"/>
                </a:solidFill>
                <a:latin typeface="Segoe UI Semilight" panose="020B0402040204020203" pitchFamily="34" charset="0"/>
                <a:cs typeface="Segoe UI Semilight" panose="020B0402040204020203" pitchFamily="34" charset="0"/>
              </a:rPr>
              <a:t>DeepSeek</a:t>
            </a:r>
            <a:endParaRPr lang="ru-RU" sz="2000" noProof="1">
              <a:solidFill>
                <a:schemeClr val="bg1"/>
              </a:solidFill>
              <a:latin typeface="+mj-lt"/>
            </a:endParaRPr>
          </a:p>
        </p:txBody>
      </p:sp>
      <p:sp>
        <p:nvSpPr>
          <p:cNvPr id="4" name="Прямоугольник 3">
            <a:extLst>
              <a:ext uri="{FF2B5EF4-FFF2-40B4-BE49-F238E27FC236}">
                <a16:creationId xmlns:a16="http://schemas.microsoft.com/office/drawing/2014/main" id="{0E7CBC68-4B39-35E9-3B2F-A6735F1BF52D}"/>
              </a:ext>
            </a:extLst>
          </p:cNvPr>
          <p:cNvSpPr/>
          <p:nvPr/>
        </p:nvSpPr>
        <p:spPr>
          <a:xfrm rot="5400000">
            <a:off x="1302493" y="5368174"/>
            <a:ext cx="648000" cy="463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grpSp>
        <p:nvGrpSpPr>
          <p:cNvPr id="5" name="Группа 4">
            <a:extLst>
              <a:ext uri="{FF2B5EF4-FFF2-40B4-BE49-F238E27FC236}">
                <a16:creationId xmlns:a16="http://schemas.microsoft.com/office/drawing/2014/main" id="{90F956AF-2F5D-523D-7D9F-54D6509420F2}"/>
              </a:ext>
            </a:extLst>
          </p:cNvPr>
          <p:cNvGrpSpPr/>
          <p:nvPr/>
        </p:nvGrpSpPr>
        <p:grpSpPr>
          <a:xfrm>
            <a:off x="7939842" y="4200401"/>
            <a:ext cx="4252158" cy="2657599"/>
            <a:chOff x="7939842" y="4200401"/>
            <a:chExt cx="4252158" cy="2657599"/>
          </a:xfrm>
        </p:grpSpPr>
        <p:pic>
          <p:nvPicPr>
            <p:cNvPr id="6" name="Рисунок 5">
              <a:extLst>
                <a:ext uri="{FF2B5EF4-FFF2-40B4-BE49-F238E27FC236}">
                  <a16:creationId xmlns:a16="http://schemas.microsoft.com/office/drawing/2014/main" id="{1EB83D24-5F33-93AC-C7B5-38A349559C0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939842" y="4200401"/>
              <a:ext cx="4252158" cy="2657599"/>
            </a:xfrm>
            <a:prstGeom prst="rect">
              <a:avLst/>
            </a:prstGeom>
          </p:spPr>
        </p:pic>
        <p:sp>
          <p:nvSpPr>
            <p:cNvPr id="7" name="Полилиния 49">
              <a:extLst>
                <a:ext uri="{FF2B5EF4-FFF2-40B4-BE49-F238E27FC236}">
                  <a16:creationId xmlns:a16="http://schemas.microsoft.com/office/drawing/2014/main" id="{D4150AE3-413B-465E-0D37-E37EFE6A3321}"/>
                </a:ext>
              </a:extLst>
            </p:cNvPr>
            <p:cNvSpPr/>
            <p:nvPr/>
          </p:nvSpPr>
          <p:spPr>
            <a:xfrm>
              <a:off x="8105775" y="5575300"/>
              <a:ext cx="482600" cy="454025"/>
            </a:xfrm>
            <a:custGeom>
              <a:avLst/>
              <a:gdLst>
                <a:gd name="connsiteX0" fmla="*/ 158750 w 482600"/>
                <a:gd name="connsiteY0" fmla="*/ 454025 h 454025"/>
                <a:gd name="connsiteX1" fmla="*/ 282575 w 482600"/>
                <a:gd name="connsiteY1" fmla="*/ 336550 h 454025"/>
                <a:gd name="connsiteX2" fmla="*/ 415925 w 482600"/>
                <a:gd name="connsiteY2" fmla="*/ 247650 h 454025"/>
                <a:gd name="connsiteX3" fmla="*/ 482600 w 482600"/>
                <a:gd name="connsiteY3" fmla="*/ 209550 h 454025"/>
                <a:gd name="connsiteX4" fmla="*/ 279400 w 482600"/>
                <a:gd name="connsiteY4" fmla="*/ 0 h 454025"/>
                <a:gd name="connsiteX5" fmla="*/ 0 w 482600"/>
                <a:gd name="connsiteY5" fmla="*/ 352425 h 454025"/>
                <a:gd name="connsiteX6" fmla="*/ 158750 w 482600"/>
                <a:gd name="connsiteY6" fmla="*/ 4540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00" h="454025">
                  <a:moveTo>
                    <a:pt x="158750" y="454025"/>
                  </a:moveTo>
                  <a:lnTo>
                    <a:pt x="282575" y="336550"/>
                  </a:lnTo>
                  <a:lnTo>
                    <a:pt x="415925" y="247650"/>
                  </a:lnTo>
                  <a:lnTo>
                    <a:pt x="482600" y="209550"/>
                  </a:lnTo>
                  <a:lnTo>
                    <a:pt x="279400" y="0"/>
                  </a:lnTo>
                  <a:lnTo>
                    <a:pt x="0" y="352425"/>
                  </a:lnTo>
                  <a:lnTo>
                    <a:pt x="158750" y="454025"/>
                  </a:ln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anim calcmode="lin" valueType="num">
                                      <p:cBhvr>
                                        <p:cTn id="24" dur="1000" fill="hold"/>
                                        <p:tgtEl>
                                          <p:spTgt spid="16"/>
                                        </p:tgtEl>
                                        <p:attrNameLst>
                                          <p:attrName>style.rotation</p:attrName>
                                        </p:attrNameLst>
                                      </p:cBhvr>
                                      <p:tavLst>
                                        <p:tav tm="0">
                                          <p:val>
                                            <p:fltVal val="90"/>
                                          </p:val>
                                        </p:tav>
                                        <p:tav tm="100000">
                                          <p:val>
                                            <p:fltVal val="0"/>
                                          </p:val>
                                        </p:tav>
                                      </p:tavLst>
                                    </p:anim>
                                    <p:animEffect transition="in" filter="fade">
                                      <p:cBhvr>
                                        <p:cTn id="25" dur="1000"/>
                                        <p:tgtEl>
                                          <p:spTgt spid="16"/>
                                        </p:tgtEl>
                                      </p:cBhvr>
                                    </p:animEffect>
                                  </p:childTnLst>
                                </p:cTn>
                              </p:par>
                              <p:par>
                                <p:cTn id="26" presetID="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1+#ppt_w/2"/>
                                          </p:val>
                                        </p:tav>
                                        <p:tav tm="100000">
                                          <p:val>
                                            <p:strVal val="#ppt_x"/>
                                          </p:val>
                                        </p:tav>
                                      </p:tavLst>
                                    </p:anim>
                                    <p:anim calcmode="lin" valueType="num">
                                      <p:cBhvr additive="base">
                                        <p:cTn id="29" dur="75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50" fill="hold"/>
                                        <p:tgtEl>
                                          <p:spTgt spid="18"/>
                                        </p:tgtEl>
                                        <p:attrNameLst>
                                          <p:attrName>ppt_x</p:attrName>
                                        </p:attrNameLst>
                                      </p:cBhvr>
                                      <p:tavLst>
                                        <p:tav tm="0">
                                          <p:val>
                                            <p:strVal val="1+#ppt_w/2"/>
                                          </p:val>
                                        </p:tav>
                                        <p:tav tm="100000">
                                          <p:val>
                                            <p:strVal val="#ppt_x"/>
                                          </p:val>
                                        </p:tav>
                                      </p:tavLst>
                                    </p:anim>
                                    <p:anim calcmode="lin" valueType="num">
                                      <p:cBhvr additive="base">
                                        <p:cTn id="33" dur="7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1000" fill="hold"/>
                                        <p:tgtEl>
                                          <p:spTgt spid="20"/>
                                        </p:tgtEl>
                                        <p:attrNameLst>
                                          <p:attrName>ppt_w</p:attrName>
                                        </p:attrNameLst>
                                      </p:cBhvr>
                                      <p:tavLst>
                                        <p:tav tm="0">
                                          <p:val>
                                            <p:fltVal val="0"/>
                                          </p:val>
                                        </p:tav>
                                        <p:tav tm="100000">
                                          <p:val>
                                            <p:strVal val="#ppt_w"/>
                                          </p:val>
                                        </p:tav>
                                      </p:tavLst>
                                    </p:anim>
                                    <p:anim calcmode="lin" valueType="num">
                                      <p:cBhvr>
                                        <p:cTn id="39" dur="1000" fill="hold"/>
                                        <p:tgtEl>
                                          <p:spTgt spid="20"/>
                                        </p:tgtEl>
                                        <p:attrNameLst>
                                          <p:attrName>ppt_h</p:attrName>
                                        </p:attrNameLst>
                                      </p:cBhvr>
                                      <p:tavLst>
                                        <p:tav tm="0">
                                          <p:val>
                                            <p:fltVal val="0"/>
                                          </p:val>
                                        </p:tav>
                                        <p:tav tm="100000">
                                          <p:val>
                                            <p:strVal val="#ppt_h"/>
                                          </p:val>
                                        </p:tav>
                                      </p:tavLst>
                                    </p:anim>
                                    <p:anim calcmode="lin" valueType="num">
                                      <p:cBhvr>
                                        <p:cTn id="40" dur="1000" fill="hold"/>
                                        <p:tgtEl>
                                          <p:spTgt spid="20"/>
                                        </p:tgtEl>
                                        <p:attrNameLst>
                                          <p:attrName>style.rotation</p:attrName>
                                        </p:attrNameLst>
                                      </p:cBhvr>
                                      <p:tavLst>
                                        <p:tav tm="0">
                                          <p:val>
                                            <p:fltVal val="90"/>
                                          </p:val>
                                        </p:tav>
                                        <p:tav tm="100000">
                                          <p:val>
                                            <p:fltVal val="0"/>
                                          </p:val>
                                        </p:tav>
                                      </p:tavLst>
                                    </p:anim>
                                    <p:animEffect transition="in" filter="fade">
                                      <p:cBhvr>
                                        <p:cTn id="41" dur="1000"/>
                                        <p:tgtEl>
                                          <p:spTgt spid="20"/>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750" fill="hold"/>
                                        <p:tgtEl>
                                          <p:spTgt spid="21"/>
                                        </p:tgtEl>
                                        <p:attrNameLst>
                                          <p:attrName>ppt_x</p:attrName>
                                        </p:attrNameLst>
                                      </p:cBhvr>
                                      <p:tavLst>
                                        <p:tav tm="0">
                                          <p:val>
                                            <p:strVal val="1+#ppt_w/2"/>
                                          </p:val>
                                        </p:tav>
                                        <p:tav tm="100000">
                                          <p:val>
                                            <p:strVal val="#ppt_x"/>
                                          </p:val>
                                        </p:tav>
                                      </p:tavLst>
                                    </p:anim>
                                    <p:anim calcmode="lin" valueType="num">
                                      <p:cBhvr additive="base">
                                        <p:cTn id="45" dur="75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1+#ppt_w/2"/>
                                          </p:val>
                                        </p:tav>
                                        <p:tav tm="100000">
                                          <p:val>
                                            <p:strVal val="#ppt_x"/>
                                          </p:val>
                                        </p:tav>
                                      </p:tavLst>
                                    </p:anim>
                                    <p:anim calcmode="lin" valueType="num">
                                      <p:cBhvr additive="base">
                                        <p:cTn id="49" dur="7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1000" fill="hold"/>
                                        <p:tgtEl>
                                          <p:spTgt spid="23"/>
                                        </p:tgtEl>
                                        <p:attrNameLst>
                                          <p:attrName>ppt_w</p:attrName>
                                        </p:attrNameLst>
                                      </p:cBhvr>
                                      <p:tavLst>
                                        <p:tav tm="0">
                                          <p:val>
                                            <p:fltVal val="0"/>
                                          </p:val>
                                        </p:tav>
                                        <p:tav tm="100000">
                                          <p:val>
                                            <p:strVal val="#ppt_w"/>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style.rotation</p:attrName>
                                        </p:attrNameLst>
                                      </p:cBhvr>
                                      <p:tavLst>
                                        <p:tav tm="0">
                                          <p:val>
                                            <p:fltVal val="90"/>
                                          </p:val>
                                        </p:tav>
                                        <p:tav tm="100000">
                                          <p:val>
                                            <p:fltVal val="0"/>
                                          </p:val>
                                        </p:tav>
                                      </p:tavLst>
                                    </p:anim>
                                    <p:animEffect transition="in" filter="fade">
                                      <p:cBhvr>
                                        <p:cTn id="57" dur="1000"/>
                                        <p:tgtEl>
                                          <p:spTgt spid="23"/>
                                        </p:tgtEl>
                                      </p:cBhvr>
                                    </p:animEffect>
                                  </p:childTnLst>
                                </p:cTn>
                              </p:par>
                              <p:par>
                                <p:cTn id="58" presetID="2" presetClass="entr" presetSubtype="2"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750" fill="hold"/>
                                        <p:tgtEl>
                                          <p:spTgt spid="24"/>
                                        </p:tgtEl>
                                        <p:attrNameLst>
                                          <p:attrName>ppt_x</p:attrName>
                                        </p:attrNameLst>
                                      </p:cBhvr>
                                      <p:tavLst>
                                        <p:tav tm="0">
                                          <p:val>
                                            <p:strVal val="1+#ppt_w/2"/>
                                          </p:val>
                                        </p:tav>
                                        <p:tav tm="100000">
                                          <p:val>
                                            <p:strVal val="#ppt_x"/>
                                          </p:val>
                                        </p:tav>
                                      </p:tavLst>
                                    </p:anim>
                                    <p:anim calcmode="lin" valueType="num">
                                      <p:cBhvr additive="base">
                                        <p:cTn id="61" dur="750" fill="hold"/>
                                        <p:tgtEl>
                                          <p:spTgt spid="24"/>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750" fill="hold"/>
                                        <p:tgtEl>
                                          <p:spTgt spid="25"/>
                                        </p:tgtEl>
                                        <p:attrNameLst>
                                          <p:attrName>ppt_x</p:attrName>
                                        </p:attrNameLst>
                                      </p:cBhvr>
                                      <p:tavLst>
                                        <p:tav tm="0">
                                          <p:val>
                                            <p:strVal val="1+#ppt_w/2"/>
                                          </p:val>
                                        </p:tav>
                                        <p:tav tm="100000">
                                          <p:val>
                                            <p:strVal val="#ppt_x"/>
                                          </p:val>
                                        </p:tav>
                                      </p:tavLst>
                                    </p:anim>
                                    <p:anim calcmode="lin" valueType="num">
                                      <p:cBhvr additive="base">
                                        <p:cTn id="65" dur="75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 calcmode="lin" valueType="num">
                                      <p:cBhvr>
                                        <p:cTn id="70" dur="1000" fill="hold"/>
                                        <p:tgtEl>
                                          <p:spTgt spid="2"/>
                                        </p:tgtEl>
                                        <p:attrNameLst>
                                          <p:attrName>ppt_w</p:attrName>
                                        </p:attrNameLst>
                                      </p:cBhvr>
                                      <p:tavLst>
                                        <p:tav tm="0">
                                          <p:val>
                                            <p:fltVal val="0"/>
                                          </p:val>
                                        </p:tav>
                                        <p:tav tm="100000">
                                          <p:val>
                                            <p:strVal val="#ppt_w"/>
                                          </p:val>
                                        </p:tav>
                                      </p:tavLst>
                                    </p:anim>
                                    <p:anim calcmode="lin" valueType="num">
                                      <p:cBhvr>
                                        <p:cTn id="71" dur="1000" fill="hold"/>
                                        <p:tgtEl>
                                          <p:spTgt spid="2"/>
                                        </p:tgtEl>
                                        <p:attrNameLst>
                                          <p:attrName>ppt_h</p:attrName>
                                        </p:attrNameLst>
                                      </p:cBhvr>
                                      <p:tavLst>
                                        <p:tav tm="0">
                                          <p:val>
                                            <p:fltVal val="0"/>
                                          </p:val>
                                        </p:tav>
                                        <p:tav tm="100000">
                                          <p:val>
                                            <p:strVal val="#ppt_h"/>
                                          </p:val>
                                        </p:tav>
                                      </p:tavLst>
                                    </p:anim>
                                    <p:anim calcmode="lin" valueType="num">
                                      <p:cBhvr>
                                        <p:cTn id="72" dur="1000" fill="hold"/>
                                        <p:tgtEl>
                                          <p:spTgt spid="2"/>
                                        </p:tgtEl>
                                        <p:attrNameLst>
                                          <p:attrName>style.rotation</p:attrName>
                                        </p:attrNameLst>
                                      </p:cBhvr>
                                      <p:tavLst>
                                        <p:tav tm="0">
                                          <p:val>
                                            <p:fltVal val="90"/>
                                          </p:val>
                                        </p:tav>
                                        <p:tav tm="100000">
                                          <p:val>
                                            <p:fltVal val="0"/>
                                          </p:val>
                                        </p:tav>
                                      </p:tavLst>
                                    </p:anim>
                                    <p:animEffect transition="in" filter="fade">
                                      <p:cBhvr>
                                        <p:cTn id="73" dur="1000"/>
                                        <p:tgtEl>
                                          <p:spTgt spid="2"/>
                                        </p:tgtEl>
                                      </p:cBhvr>
                                    </p:animEffect>
                                  </p:childTnLst>
                                </p:cTn>
                              </p:par>
                              <p:par>
                                <p:cTn id="74" presetID="2" presetClass="entr" presetSubtype="2"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750" fill="hold"/>
                                        <p:tgtEl>
                                          <p:spTgt spid="3"/>
                                        </p:tgtEl>
                                        <p:attrNameLst>
                                          <p:attrName>ppt_x</p:attrName>
                                        </p:attrNameLst>
                                      </p:cBhvr>
                                      <p:tavLst>
                                        <p:tav tm="0">
                                          <p:val>
                                            <p:strVal val="1+#ppt_w/2"/>
                                          </p:val>
                                        </p:tav>
                                        <p:tav tm="100000">
                                          <p:val>
                                            <p:strVal val="#ppt_x"/>
                                          </p:val>
                                        </p:tav>
                                      </p:tavLst>
                                    </p:anim>
                                    <p:anim calcmode="lin" valueType="num">
                                      <p:cBhvr additive="base">
                                        <p:cTn id="77" dur="750" fill="hold"/>
                                        <p:tgtEl>
                                          <p:spTgt spid="3"/>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 calcmode="lin" valueType="num">
                                      <p:cBhvr additive="base">
                                        <p:cTn id="80" dur="750" fill="hold"/>
                                        <p:tgtEl>
                                          <p:spTgt spid="4"/>
                                        </p:tgtEl>
                                        <p:attrNameLst>
                                          <p:attrName>ppt_x</p:attrName>
                                        </p:attrNameLst>
                                      </p:cBhvr>
                                      <p:tavLst>
                                        <p:tav tm="0">
                                          <p:val>
                                            <p:strVal val="1+#ppt_w/2"/>
                                          </p:val>
                                        </p:tav>
                                        <p:tav tm="100000">
                                          <p:val>
                                            <p:strVal val="#ppt_x"/>
                                          </p:val>
                                        </p:tav>
                                      </p:tavLst>
                                    </p:anim>
                                    <p:anim calcmode="lin" valueType="num">
                                      <p:cBhvr additive="base">
                                        <p:cTn id="81" dur="750" fill="hold"/>
                                        <p:tgtEl>
                                          <p:spTgt spid="4"/>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25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16" grpId="0"/>
      <p:bldP spid="17" grpId="0"/>
      <p:bldP spid="18" grpId="0" animBg="1"/>
      <p:bldP spid="19" grpId="0"/>
      <p:bldP spid="20" grpId="0"/>
      <p:bldP spid="21" grpId="0"/>
      <p:bldP spid="22" grpId="0" animBg="1"/>
      <p:bldP spid="23" grpId="0"/>
      <p:bldP spid="24" grpId="0"/>
      <p:bldP spid="25" grpId="0" animBg="1"/>
      <p:bldP spid="2" grpId="0"/>
      <p:bldP spid="3"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2858-13DF-4710-A3F5-6A08DF2E1114}"/>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E7D9E665-463B-48D1-9BC4-368D0A4A5A90}"/>
              </a:ext>
            </a:extLst>
          </p:cNvPr>
          <p:cNvSpPr>
            <a:spLocks noGrp="1"/>
          </p:cNvSpPr>
          <p:nvPr>
            <p:ph type="title"/>
          </p:nvPr>
        </p:nvSpPr>
        <p:spPr>
          <a:xfrm>
            <a:off x="273460" y="305771"/>
            <a:ext cx="2463599" cy="452432"/>
          </a:xfrm>
        </p:spPr>
        <p:txBody>
          <a:bodyPr rtlCol="0"/>
          <a:lstStyle/>
          <a:p>
            <a:pPr rtl="0"/>
            <a:r>
              <a:rPr lang="ru-RU" sz="2600" noProof="1"/>
              <a:t>Задание 2</a:t>
            </a:r>
          </a:p>
        </p:txBody>
      </p:sp>
      <p:sp>
        <p:nvSpPr>
          <p:cNvPr id="2" name="Прямоугольник 1">
            <a:extLst>
              <a:ext uri="{FF2B5EF4-FFF2-40B4-BE49-F238E27FC236}">
                <a16:creationId xmlns:a16="http://schemas.microsoft.com/office/drawing/2014/main" id="{85826EEA-915E-3DCD-0AAD-33915F6F9A88}"/>
              </a:ext>
            </a:extLst>
          </p:cNvPr>
          <p:cNvSpPr/>
          <p:nvPr/>
        </p:nvSpPr>
        <p:spPr>
          <a:xfrm>
            <a:off x="3910149" y="305771"/>
            <a:ext cx="8008391"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На основе таргета построена корреляционная матрица</a:t>
            </a:r>
          </a:p>
        </p:txBody>
      </p:sp>
      <p:pic>
        <p:nvPicPr>
          <p:cNvPr id="6" name="Рисунок 5">
            <a:extLst>
              <a:ext uri="{FF2B5EF4-FFF2-40B4-BE49-F238E27FC236}">
                <a16:creationId xmlns:a16="http://schemas.microsoft.com/office/drawing/2014/main" id="{05B4349E-CA4A-738F-DED2-7883CB554CDD}"/>
              </a:ext>
            </a:extLst>
          </p:cNvPr>
          <p:cNvPicPr>
            <a:picLocks noChangeAspect="1"/>
          </p:cNvPicPr>
          <p:nvPr/>
        </p:nvPicPr>
        <p:blipFill>
          <a:blip r:embed="rId3"/>
          <a:srcRect r="60286" b="10711"/>
          <a:stretch/>
        </p:blipFill>
        <p:spPr>
          <a:xfrm>
            <a:off x="4389120" y="758203"/>
            <a:ext cx="6244046" cy="5876515"/>
          </a:xfrm>
          <a:prstGeom prst="rect">
            <a:avLst/>
          </a:prstGeom>
        </p:spPr>
      </p:pic>
      <p:pic>
        <p:nvPicPr>
          <p:cNvPr id="10" name="Рисунок 9">
            <a:extLst>
              <a:ext uri="{FF2B5EF4-FFF2-40B4-BE49-F238E27FC236}">
                <a16:creationId xmlns:a16="http://schemas.microsoft.com/office/drawing/2014/main" id="{55A2A021-3836-AB01-5935-23524C925ED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210998" y="2440696"/>
            <a:ext cx="3463833" cy="3989196"/>
          </a:xfrm>
          <a:prstGeom prst="rect">
            <a:avLst/>
          </a:prstGeom>
        </p:spPr>
      </p:pic>
    </p:spTree>
    <p:extLst>
      <p:ext uri="{BB962C8B-B14F-4D97-AF65-F5344CB8AC3E}">
        <p14:creationId xmlns:p14="http://schemas.microsoft.com/office/powerpoint/2010/main" val="42108555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6C66D-5F0C-13CC-F56D-DD938FB37BBE}"/>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3EF31AA5-5E6E-9698-4AB1-97267CDC1755}"/>
              </a:ext>
            </a:extLst>
          </p:cNvPr>
          <p:cNvSpPr>
            <a:spLocks noGrp="1"/>
          </p:cNvSpPr>
          <p:nvPr>
            <p:ph type="title"/>
          </p:nvPr>
        </p:nvSpPr>
        <p:spPr>
          <a:xfrm>
            <a:off x="273460" y="305771"/>
            <a:ext cx="2463599" cy="452432"/>
          </a:xfrm>
        </p:spPr>
        <p:txBody>
          <a:bodyPr rtlCol="0"/>
          <a:lstStyle/>
          <a:p>
            <a:pPr rtl="0"/>
            <a:r>
              <a:rPr lang="ru-RU" sz="2600" noProof="1"/>
              <a:t>Задание 2</a:t>
            </a:r>
          </a:p>
        </p:txBody>
      </p:sp>
      <p:sp>
        <p:nvSpPr>
          <p:cNvPr id="2" name="Прямоугольник 1">
            <a:extLst>
              <a:ext uri="{FF2B5EF4-FFF2-40B4-BE49-F238E27FC236}">
                <a16:creationId xmlns:a16="http://schemas.microsoft.com/office/drawing/2014/main" id="{8296B532-9B9C-7600-D390-A3743C6AACF9}"/>
              </a:ext>
            </a:extLst>
          </p:cNvPr>
          <p:cNvSpPr/>
          <p:nvPr/>
        </p:nvSpPr>
        <p:spPr>
          <a:xfrm>
            <a:off x="3831772" y="401150"/>
            <a:ext cx="8008391"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Проведён разведочный анализ с помощью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PCA </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и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TSNE</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pic>
        <p:nvPicPr>
          <p:cNvPr id="4" name="Рисунок 3">
            <a:extLst>
              <a:ext uri="{FF2B5EF4-FFF2-40B4-BE49-F238E27FC236}">
                <a16:creationId xmlns:a16="http://schemas.microsoft.com/office/drawing/2014/main" id="{C7807CFF-6C7D-A75C-2063-D1889591FEB2}"/>
              </a:ext>
            </a:extLst>
          </p:cNvPr>
          <p:cNvPicPr>
            <a:picLocks noChangeAspect="1"/>
          </p:cNvPicPr>
          <p:nvPr/>
        </p:nvPicPr>
        <p:blipFill>
          <a:blip r:embed="rId3"/>
          <a:srcRect r="74643" b="61902"/>
          <a:stretch/>
        </p:blipFill>
        <p:spPr>
          <a:xfrm>
            <a:off x="273459" y="1478073"/>
            <a:ext cx="5708523" cy="3590313"/>
          </a:xfrm>
          <a:prstGeom prst="rect">
            <a:avLst/>
          </a:prstGeom>
        </p:spPr>
      </p:pic>
      <p:pic>
        <p:nvPicPr>
          <p:cNvPr id="5" name="Рисунок 4">
            <a:extLst>
              <a:ext uri="{FF2B5EF4-FFF2-40B4-BE49-F238E27FC236}">
                <a16:creationId xmlns:a16="http://schemas.microsoft.com/office/drawing/2014/main" id="{33BF0E1E-0A81-5D35-7D94-1B9C104C0918}"/>
              </a:ext>
            </a:extLst>
          </p:cNvPr>
          <p:cNvPicPr>
            <a:picLocks noChangeAspect="1"/>
          </p:cNvPicPr>
          <p:nvPr/>
        </p:nvPicPr>
        <p:blipFill>
          <a:blip r:embed="rId3"/>
          <a:srcRect t="38696" r="74643" b="23509"/>
          <a:stretch/>
        </p:blipFill>
        <p:spPr>
          <a:xfrm>
            <a:off x="6210020" y="1478073"/>
            <a:ext cx="5754228" cy="3590313"/>
          </a:xfrm>
          <a:prstGeom prst="rect">
            <a:avLst/>
          </a:prstGeom>
        </p:spPr>
      </p:pic>
      <p:sp>
        <p:nvSpPr>
          <p:cNvPr id="7" name="Прямоугольник 6">
            <a:extLst>
              <a:ext uri="{FF2B5EF4-FFF2-40B4-BE49-F238E27FC236}">
                <a16:creationId xmlns:a16="http://schemas.microsoft.com/office/drawing/2014/main" id="{DC643A5A-8926-C81F-F0AC-0AFA666BE4F7}"/>
              </a:ext>
            </a:extLst>
          </p:cNvPr>
          <p:cNvSpPr/>
          <p:nvPr/>
        </p:nvSpPr>
        <p:spPr>
          <a:xfrm>
            <a:off x="250605" y="5121068"/>
            <a:ext cx="11690789" cy="1545103"/>
          </a:xfrm>
          <a:prstGeom prst="rect">
            <a:avLst/>
          </a:prstGeom>
        </p:spPr>
        <p:txBody>
          <a:bodyPr wrap="square">
            <a:spAutoFit/>
          </a:bodyPr>
          <a:lstStyle/>
          <a:p>
            <a:pPr algn="just">
              <a:lnSpc>
                <a:spcPct val="114000"/>
              </a:lnSpc>
              <a:spcBef>
                <a:spcPct val="0"/>
              </a:spcBef>
              <a:spcAft>
                <a:spcPts val="600"/>
              </a:spcAft>
            </a:pPr>
            <a:r>
              <a:rPr lang="ru-RU" sz="14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Структура признаков данных, основанная на проведенном анализе, показывает, что параметры ЭКГ имеют сложные взаимосвязи, но слабо разделяют классы по целевому признаку </a:t>
            </a:r>
            <a:r>
              <a:rPr lang="ru-RU" sz="14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Healthy_Status</a:t>
            </a:r>
            <a:r>
              <a:rPr lang="ru-RU" sz="14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a:t>
            </a:r>
            <a:r>
              <a:rPr lang="ru-RU" sz="14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Pairplot</a:t>
            </a:r>
            <a:r>
              <a:rPr lang="ru-RU" sz="14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показал сильное пересечение распределений для </a:t>
            </a:r>
            <a:r>
              <a:rPr lang="ru-RU" sz="14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Healthy_Status</a:t>
            </a:r>
            <a:r>
              <a:rPr lang="ru-RU" sz="14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 0 и </a:t>
            </a:r>
            <a:r>
              <a:rPr lang="ru-RU" sz="1400" dirty="0" err="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Healthy_Status</a:t>
            </a:r>
            <a:r>
              <a:rPr lang="ru-RU" sz="14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 1, что указывает на отсутствие явных линейных или нелинейных разделяющих признаков. PCA и t-SNE подтвердили это. Таким образом, структура признаков характеризуется низкой способностью линейно или нелинейно разделять классы, что может потребовать добавления новых признаков или использования сложных моделей для улучшения классификации. При этом выявлено большое количество значений параметров, которые можно отнести к выбросам</a:t>
            </a:r>
            <a:endParaRPr lang="ru-RU" sz="14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523845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402C8-D75F-57E6-C566-8C9349C71EA9}"/>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67BC04E7-78C2-D655-AD39-73AB7E8DBC59}"/>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50CAAC3E-5A6C-16CF-6F4B-7662862C1A70}"/>
              </a:ext>
            </a:extLst>
          </p:cNvPr>
          <p:cNvSpPr>
            <a:spLocks noGrp="1"/>
          </p:cNvSpPr>
          <p:nvPr>
            <p:ph type="body" sz="quarter" idx="11"/>
          </p:nvPr>
        </p:nvSpPr>
        <p:spPr>
          <a:xfrm>
            <a:off x="3701144" y="720399"/>
            <a:ext cx="8281850" cy="1317407"/>
          </a:xfrm>
        </p:spPr>
        <p:txBody>
          <a:bodyPr rtlCol="0"/>
          <a:lstStyle/>
          <a:p>
            <a:pPr algn="just" rtl="0"/>
            <a:r>
              <a:rPr lang="ru-RU" noProof="1"/>
              <a:t>В качестве продолжения прошлого задания были сформированы обучающие выборки на исходных и предобработканных данных. На них были настроены </a:t>
            </a:r>
            <a:r>
              <a:rPr lang="en-US" noProof="1"/>
              <a:t>AutoML </a:t>
            </a:r>
            <a:r>
              <a:rPr lang="ru-RU" noProof="1"/>
              <a:t>решения и проведены сравнения.</a:t>
            </a:r>
          </a:p>
        </p:txBody>
      </p:sp>
      <p:sp>
        <p:nvSpPr>
          <p:cNvPr id="32" name="Заголовок 31">
            <a:extLst>
              <a:ext uri="{FF2B5EF4-FFF2-40B4-BE49-F238E27FC236}">
                <a16:creationId xmlns:a16="http://schemas.microsoft.com/office/drawing/2014/main" id="{D74AD2DA-E849-F575-D76F-5C781B57846C}"/>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3</a:t>
            </a:r>
          </a:p>
        </p:txBody>
      </p:sp>
      <p:sp>
        <p:nvSpPr>
          <p:cNvPr id="8" name="Текст 14">
            <a:extLst>
              <a:ext uri="{FF2B5EF4-FFF2-40B4-BE49-F238E27FC236}">
                <a16:creationId xmlns:a16="http://schemas.microsoft.com/office/drawing/2014/main" id="{322CB619-5801-A850-4021-A03643B8824C}"/>
              </a:ext>
            </a:extLst>
          </p:cNvPr>
          <p:cNvSpPr txBox="1">
            <a:spLocks/>
          </p:cNvSpPr>
          <p:nvPr/>
        </p:nvSpPr>
        <p:spPr>
          <a:xfrm>
            <a:off x="4179759" y="249501"/>
            <a:ext cx="7374434"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i="1" u="sng" dirty="0">
                <a:solidFill>
                  <a:srgbClr val="FFC000"/>
                </a:solidFill>
              </a:rPr>
              <a:t>Датасет ЭКГ</a:t>
            </a:r>
          </a:p>
        </p:txBody>
      </p:sp>
      <p:sp>
        <p:nvSpPr>
          <p:cNvPr id="2" name="Текст 14">
            <a:extLst>
              <a:ext uri="{FF2B5EF4-FFF2-40B4-BE49-F238E27FC236}">
                <a16:creationId xmlns:a16="http://schemas.microsoft.com/office/drawing/2014/main" id="{1D0328C0-5609-AEFB-9FD0-AB3DA0B24BB8}"/>
              </a:ext>
            </a:extLst>
          </p:cNvPr>
          <p:cNvSpPr txBox="1">
            <a:spLocks/>
          </p:cNvSpPr>
          <p:nvPr/>
        </p:nvSpPr>
        <p:spPr>
          <a:xfrm>
            <a:off x="295381" y="2335550"/>
            <a:ext cx="4327116" cy="7017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Пример пайплайна для </a:t>
            </a:r>
            <a:r>
              <a:rPr lang="en-US" noProof="1"/>
              <a:t>LAMA</a:t>
            </a:r>
            <a:r>
              <a:rPr lang="ru-RU" noProof="1"/>
              <a:t> на исходны данных</a:t>
            </a:r>
          </a:p>
        </p:txBody>
      </p:sp>
      <p:sp>
        <p:nvSpPr>
          <p:cNvPr id="4" name="Текст 14">
            <a:extLst>
              <a:ext uri="{FF2B5EF4-FFF2-40B4-BE49-F238E27FC236}">
                <a16:creationId xmlns:a16="http://schemas.microsoft.com/office/drawing/2014/main" id="{885D0867-847F-1A78-32B0-1B47CA05CC96}"/>
              </a:ext>
            </a:extLst>
          </p:cNvPr>
          <p:cNvSpPr txBox="1">
            <a:spLocks/>
          </p:cNvSpPr>
          <p:nvPr/>
        </p:nvSpPr>
        <p:spPr>
          <a:xfrm>
            <a:off x="1509285" y="3320940"/>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LAMA</a:t>
            </a:r>
            <a:endParaRPr lang="ru-RU" noProof="1"/>
          </a:p>
        </p:txBody>
      </p:sp>
      <p:sp>
        <p:nvSpPr>
          <p:cNvPr id="5" name="Текст 14">
            <a:extLst>
              <a:ext uri="{FF2B5EF4-FFF2-40B4-BE49-F238E27FC236}">
                <a16:creationId xmlns:a16="http://schemas.microsoft.com/office/drawing/2014/main" id="{9BE99095-CEDA-72E8-445C-100AAB9BF692}"/>
              </a:ext>
            </a:extLst>
          </p:cNvPr>
          <p:cNvSpPr txBox="1">
            <a:spLocks/>
          </p:cNvSpPr>
          <p:nvPr/>
        </p:nvSpPr>
        <p:spPr>
          <a:xfrm>
            <a:off x="5628920" y="5334915"/>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H2O</a:t>
            </a:r>
            <a:endParaRPr lang="ru-RU" noProof="1"/>
          </a:p>
        </p:txBody>
      </p:sp>
      <p:sp>
        <p:nvSpPr>
          <p:cNvPr id="6" name="Текст 14">
            <a:extLst>
              <a:ext uri="{FF2B5EF4-FFF2-40B4-BE49-F238E27FC236}">
                <a16:creationId xmlns:a16="http://schemas.microsoft.com/office/drawing/2014/main" id="{698312AF-6273-DA0B-BE15-F577EFE16817}"/>
              </a:ext>
            </a:extLst>
          </p:cNvPr>
          <p:cNvSpPr txBox="1">
            <a:spLocks/>
          </p:cNvSpPr>
          <p:nvPr/>
        </p:nvSpPr>
        <p:spPr>
          <a:xfrm>
            <a:off x="9756049" y="3320940"/>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TROT</a:t>
            </a:r>
            <a:endParaRPr lang="ru-RU" noProof="1"/>
          </a:p>
        </p:txBody>
      </p:sp>
      <p:sp>
        <p:nvSpPr>
          <p:cNvPr id="7" name="Текст 14">
            <a:extLst>
              <a:ext uri="{FF2B5EF4-FFF2-40B4-BE49-F238E27FC236}">
                <a16:creationId xmlns:a16="http://schemas.microsoft.com/office/drawing/2014/main" id="{1018FB42-3654-2D13-30FE-01F670D09039}"/>
              </a:ext>
            </a:extLst>
          </p:cNvPr>
          <p:cNvSpPr txBox="1">
            <a:spLocks/>
          </p:cNvSpPr>
          <p:nvPr/>
        </p:nvSpPr>
        <p:spPr>
          <a:xfrm>
            <a:off x="5537427" y="3331465"/>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FEDOT</a:t>
            </a:r>
            <a:endParaRPr lang="ru-RU" noProof="1"/>
          </a:p>
        </p:txBody>
      </p:sp>
      <p:pic>
        <p:nvPicPr>
          <p:cNvPr id="16" name="Рисунок 15">
            <a:extLst>
              <a:ext uri="{FF2B5EF4-FFF2-40B4-BE49-F238E27FC236}">
                <a16:creationId xmlns:a16="http://schemas.microsoft.com/office/drawing/2014/main" id="{DA2D73BF-48C6-8FA8-E9D0-EA4EB1AE0021}"/>
              </a:ext>
            </a:extLst>
          </p:cNvPr>
          <p:cNvPicPr>
            <a:picLocks noChangeAspect="1"/>
          </p:cNvPicPr>
          <p:nvPr/>
        </p:nvPicPr>
        <p:blipFill>
          <a:blip r:embed="rId3"/>
          <a:stretch>
            <a:fillRect/>
          </a:stretch>
        </p:blipFill>
        <p:spPr>
          <a:xfrm>
            <a:off x="5628920" y="2253029"/>
            <a:ext cx="5486400" cy="866775"/>
          </a:xfrm>
          <a:prstGeom prst="rect">
            <a:avLst/>
          </a:prstGeom>
        </p:spPr>
      </p:pic>
      <p:pic>
        <p:nvPicPr>
          <p:cNvPr id="18" name="Рисунок 17">
            <a:extLst>
              <a:ext uri="{FF2B5EF4-FFF2-40B4-BE49-F238E27FC236}">
                <a16:creationId xmlns:a16="http://schemas.microsoft.com/office/drawing/2014/main" id="{9CF02E05-F1B0-5C07-58F9-3AD8421EA8FE}"/>
              </a:ext>
            </a:extLst>
          </p:cNvPr>
          <p:cNvPicPr>
            <a:picLocks noChangeAspect="1"/>
          </p:cNvPicPr>
          <p:nvPr/>
        </p:nvPicPr>
        <p:blipFill>
          <a:blip r:embed="rId4"/>
          <a:stretch>
            <a:fillRect/>
          </a:stretch>
        </p:blipFill>
        <p:spPr>
          <a:xfrm>
            <a:off x="295381" y="3774020"/>
            <a:ext cx="3389670" cy="1334580"/>
          </a:xfrm>
          <a:prstGeom prst="rect">
            <a:avLst/>
          </a:prstGeom>
        </p:spPr>
      </p:pic>
      <p:pic>
        <p:nvPicPr>
          <p:cNvPr id="21" name="Рисунок 20">
            <a:extLst>
              <a:ext uri="{FF2B5EF4-FFF2-40B4-BE49-F238E27FC236}">
                <a16:creationId xmlns:a16="http://schemas.microsoft.com/office/drawing/2014/main" id="{9C0A196D-DACA-9930-F488-0F65C72D146D}"/>
              </a:ext>
            </a:extLst>
          </p:cNvPr>
          <p:cNvPicPr>
            <a:picLocks noChangeAspect="1"/>
          </p:cNvPicPr>
          <p:nvPr/>
        </p:nvPicPr>
        <p:blipFill>
          <a:blip r:embed="rId5"/>
          <a:stretch>
            <a:fillRect/>
          </a:stretch>
        </p:blipFill>
        <p:spPr>
          <a:xfrm>
            <a:off x="4348911" y="3771266"/>
            <a:ext cx="3389670" cy="1339727"/>
          </a:xfrm>
          <a:prstGeom prst="rect">
            <a:avLst/>
          </a:prstGeom>
        </p:spPr>
      </p:pic>
      <p:pic>
        <p:nvPicPr>
          <p:cNvPr id="23" name="Рисунок 22">
            <a:extLst>
              <a:ext uri="{FF2B5EF4-FFF2-40B4-BE49-F238E27FC236}">
                <a16:creationId xmlns:a16="http://schemas.microsoft.com/office/drawing/2014/main" id="{4499C9C3-6C80-8CD0-E26F-BDE2AC04BE1F}"/>
              </a:ext>
            </a:extLst>
          </p:cNvPr>
          <p:cNvPicPr>
            <a:picLocks noChangeAspect="1"/>
          </p:cNvPicPr>
          <p:nvPr/>
        </p:nvPicPr>
        <p:blipFill>
          <a:blip r:embed="rId6"/>
          <a:stretch>
            <a:fillRect/>
          </a:stretch>
        </p:blipFill>
        <p:spPr>
          <a:xfrm>
            <a:off x="8402441" y="3771266"/>
            <a:ext cx="3467645" cy="1343920"/>
          </a:xfrm>
          <a:prstGeom prst="rect">
            <a:avLst/>
          </a:prstGeom>
        </p:spPr>
      </p:pic>
      <p:pic>
        <p:nvPicPr>
          <p:cNvPr id="27" name="Рисунок 26">
            <a:extLst>
              <a:ext uri="{FF2B5EF4-FFF2-40B4-BE49-F238E27FC236}">
                <a16:creationId xmlns:a16="http://schemas.microsoft.com/office/drawing/2014/main" id="{9AEAE6F0-C12E-FAB0-8F9A-3267DF511A46}"/>
              </a:ext>
            </a:extLst>
          </p:cNvPr>
          <p:cNvPicPr>
            <a:picLocks noChangeAspect="1"/>
          </p:cNvPicPr>
          <p:nvPr/>
        </p:nvPicPr>
        <p:blipFill>
          <a:blip r:embed="rId7"/>
          <a:stretch>
            <a:fillRect/>
          </a:stretch>
        </p:blipFill>
        <p:spPr>
          <a:xfrm>
            <a:off x="2867158" y="5877107"/>
            <a:ext cx="6353175" cy="676275"/>
          </a:xfrm>
          <a:prstGeom prst="rect">
            <a:avLst/>
          </a:prstGeom>
        </p:spPr>
      </p:pic>
    </p:spTree>
    <p:extLst>
      <p:ext uri="{BB962C8B-B14F-4D97-AF65-F5344CB8AC3E}">
        <p14:creationId xmlns:p14="http://schemas.microsoft.com/office/powerpoint/2010/main" val="200096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par>
                          <p:cTn id="18" fill="hold">
                            <p:stCondLst>
                              <p:cond delay="750"/>
                            </p:stCondLst>
                            <p:childTnLst>
                              <p:par>
                                <p:cTn id="19" presetID="10" presetClass="entr" presetSubtype="0" fill="hold" grpId="0" nodeType="afterEffect">
                                  <p:stCondLst>
                                    <p:cond delay="2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750"/>
                                        <p:tgtEl>
                                          <p:spTgt spid="4"/>
                                        </p:tgtEl>
                                      </p:cBhvr>
                                    </p:animEffect>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par>
                          <p:cTn id="30" fill="hold">
                            <p:stCondLst>
                              <p:cond delay="3750"/>
                            </p:stCondLst>
                            <p:childTnLst>
                              <p:par>
                                <p:cTn id="31" presetID="10" presetClass="entr" presetSubtype="0" fill="hold" grpId="0" nodeType="afterEffect">
                                  <p:stCondLst>
                                    <p:cond delay="25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750"/>
                                        <p:tgtEl>
                                          <p:spTgt spid="6"/>
                                        </p:tgtEl>
                                      </p:cBhvr>
                                    </p:animEffect>
                                  </p:childTnLst>
                                </p:cTn>
                              </p:par>
                            </p:childTnLst>
                          </p:cTn>
                        </p:par>
                        <p:par>
                          <p:cTn id="34" fill="hold">
                            <p:stCondLst>
                              <p:cond delay="4750"/>
                            </p:stCondLst>
                            <p:childTnLst>
                              <p:par>
                                <p:cTn id="35" presetID="10" presetClass="entr" presetSubtype="0" fill="hold" grpId="0" nodeType="afterEffect">
                                  <p:stCondLst>
                                    <p:cond delay="2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8" grpId="0"/>
      <p:bldP spid="2" grpId="0"/>
      <p:bldP spid="4" grpId="0"/>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D74B-0836-D952-3F96-31DD6B634169}"/>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A27B46BF-BB28-D88A-7735-05A075323427}"/>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a:extLst>
              <a:ext uri="{FF2B5EF4-FFF2-40B4-BE49-F238E27FC236}">
                <a16:creationId xmlns:a16="http://schemas.microsoft.com/office/drawing/2014/main" id="{5CC315B7-CF32-5466-9E69-4E41784BB677}"/>
              </a:ext>
            </a:extLst>
          </p:cNvPr>
          <p:cNvSpPr>
            <a:spLocks noGrp="1"/>
          </p:cNvSpPr>
          <p:nvPr>
            <p:ph type="body" sz="quarter" idx="11"/>
          </p:nvPr>
        </p:nvSpPr>
        <p:spPr>
          <a:xfrm>
            <a:off x="3701144" y="720399"/>
            <a:ext cx="8281850" cy="1317407"/>
          </a:xfrm>
        </p:spPr>
        <p:txBody>
          <a:bodyPr rtlCol="0"/>
          <a:lstStyle/>
          <a:p>
            <a:pPr algn="just" rtl="0"/>
            <a:r>
              <a:rPr lang="ru-RU" noProof="1"/>
              <a:t>В качестве продолжения прошлого задания были сформированы обучающие выборки на исходных и предобработканных данных. На них были настроены </a:t>
            </a:r>
            <a:r>
              <a:rPr lang="en-US" noProof="1"/>
              <a:t>AutoML </a:t>
            </a:r>
            <a:r>
              <a:rPr lang="ru-RU" noProof="1"/>
              <a:t>решения и проведены сравнения.</a:t>
            </a:r>
          </a:p>
        </p:txBody>
      </p:sp>
      <p:sp>
        <p:nvSpPr>
          <p:cNvPr id="32" name="Заголовок 31">
            <a:extLst>
              <a:ext uri="{FF2B5EF4-FFF2-40B4-BE49-F238E27FC236}">
                <a16:creationId xmlns:a16="http://schemas.microsoft.com/office/drawing/2014/main" id="{EB2A9F04-9926-344F-9FA6-7C32FC609924}"/>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3</a:t>
            </a:r>
          </a:p>
        </p:txBody>
      </p:sp>
      <p:sp>
        <p:nvSpPr>
          <p:cNvPr id="8" name="Текст 14">
            <a:extLst>
              <a:ext uri="{FF2B5EF4-FFF2-40B4-BE49-F238E27FC236}">
                <a16:creationId xmlns:a16="http://schemas.microsoft.com/office/drawing/2014/main" id="{069A258B-B660-05ED-7E58-3C810AB4ADCF}"/>
              </a:ext>
            </a:extLst>
          </p:cNvPr>
          <p:cNvSpPr txBox="1">
            <a:spLocks/>
          </p:cNvSpPr>
          <p:nvPr/>
        </p:nvSpPr>
        <p:spPr>
          <a:xfrm>
            <a:off x="4179759" y="249501"/>
            <a:ext cx="7374434"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i="1" u="sng" dirty="0">
                <a:solidFill>
                  <a:srgbClr val="FFC000"/>
                </a:solidFill>
              </a:rPr>
              <a:t>Датасет ЭКГ</a:t>
            </a:r>
          </a:p>
        </p:txBody>
      </p:sp>
      <p:sp>
        <p:nvSpPr>
          <p:cNvPr id="2" name="Текст 14">
            <a:extLst>
              <a:ext uri="{FF2B5EF4-FFF2-40B4-BE49-F238E27FC236}">
                <a16:creationId xmlns:a16="http://schemas.microsoft.com/office/drawing/2014/main" id="{724F7FA1-8F44-402D-4DBB-C5AF5703B18F}"/>
              </a:ext>
            </a:extLst>
          </p:cNvPr>
          <p:cNvSpPr txBox="1">
            <a:spLocks/>
          </p:cNvSpPr>
          <p:nvPr/>
        </p:nvSpPr>
        <p:spPr>
          <a:xfrm>
            <a:off x="295381" y="2335550"/>
            <a:ext cx="4327116" cy="7017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Пример пайплайна для </a:t>
            </a:r>
            <a:r>
              <a:rPr lang="en-US" noProof="1"/>
              <a:t>LAMA</a:t>
            </a:r>
            <a:r>
              <a:rPr lang="ru-RU" noProof="1"/>
              <a:t> на исходны данных</a:t>
            </a:r>
          </a:p>
        </p:txBody>
      </p:sp>
      <p:sp>
        <p:nvSpPr>
          <p:cNvPr id="4" name="Текст 14">
            <a:extLst>
              <a:ext uri="{FF2B5EF4-FFF2-40B4-BE49-F238E27FC236}">
                <a16:creationId xmlns:a16="http://schemas.microsoft.com/office/drawing/2014/main" id="{B4FAE49D-2EB6-CB7E-6A54-1EAD0E2D42E9}"/>
              </a:ext>
            </a:extLst>
          </p:cNvPr>
          <p:cNvSpPr txBox="1">
            <a:spLocks/>
          </p:cNvSpPr>
          <p:nvPr/>
        </p:nvSpPr>
        <p:spPr>
          <a:xfrm>
            <a:off x="1509285" y="3320940"/>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LAMA</a:t>
            </a:r>
            <a:endParaRPr lang="ru-RU" noProof="1"/>
          </a:p>
        </p:txBody>
      </p:sp>
      <p:sp>
        <p:nvSpPr>
          <p:cNvPr id="5" name="Текст 14">
            <a:extLst>
              <a:ext uri="{FF2B5EF4-FFF2-40B4-BE49-F238E27FC236}">
                <a16:creationId xmlns:a16="http://schemas.microsoft.com/office/drawing/2014/main" id="{BBC41925-7F04-6C03-1955-9673A14E9767}"/>
              </a:ext>
            </a:extLst>
          </p:cNvPr>
          <p:cNvSpPr txBox="1">
            <a:spLocks/>
          </p:cNvSpPr>
          <p:nvPr/>
        </p:nvSpPr>
        <p:spPr>
          <a:xfrm>
            <a:off x="5628920" y="5334915"/>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H2O</a:t>
            </a:r>
            <a:endParaRPr lang="ru-RU" noProof="1"/>
          </a:p>
        </p:txBody>
      </p:sp>
      <p:sp>
        <p:nvSpPr>
          <p:cNvPr id="6" name="Текст 14">
            <a:extLst>
              <a:ext uri="{FF2B5EF4-FFF2-40B4-BE49-F238E27FC236}">
                <a16:creationId xmlns:a16="http://schemas.microsoft.com/office/drawing/2014/main" id="{D324DCD2-C527-2CD4-3744-4E5076207F4D}"/>
              </a:ext>
            </a:extLst>
          </p:cNvPr>
          <p:cNvSpPr txBox="1">
            <a:spLocks/>
          </p:cNvSpPr>
          <p:nvPr/>
        </p:nvSpPr>
        <p:spPr>
          <a:xfrm>
            <a:off x="9756049" y="3320940"/>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TROT</a:t>
            </a:r>
            <a:endParaRPr lang="ru-RU" noProof="1"/>
          </a:p>
        </p:txBody>
      </p:sp>
      <p:sp>
        <p:nvSpPr>
          <p:cNvPr id="7" name="Текст 14">
            <a:extLst>
              <a:ext uri="{FF2B5EF4-FFF2-40B4-BE49-F238E27FC236}">
                <a16:creationId xmlns:a16="http://schemas.microsoft.com/office/drawing/2014/main" id="{ABA12202-3550-0A86-2370-13EFC46F02DE}"/>
              </a:ext>
            </a:extLst>
          </p:cNvPr>
          <p:cNvSpPr txBox="1">
            <a:spLocks/>
          </p:cNvSpPr>
          <p:nvPr/>
        </p:nvSpPr>
        <p:spPr>
          <a:xfrm>
            <a:off x="5537427" y="3331465"/>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FEDOT</a:t>
            </a:r>
            <a:endParaRPr lang="ru-RU" noProof="1"/>
          </a:p>
        </p:txBody>
      </p:sp>
      <p:pic>
        <p:nvPicPr>
          <p:cNvPr id="9" name="Рисунок 8">
            <a:extLst>
              <a:ext uri="{FF2B5EF4-FFF2-40B4-BE49-F238E27FC236}">
                <a16:creationId xmlns:a16="http://schemas.microsoft.com/office/drawing/2014/main" id="{C33D02D6-0303-F3D0-BCEE-1B3D0203B852}"/>
              </a:ext>
            </a:extLst>
          </p:cNvPr>
          <p:cNvPicPr>
            <a:picLocks noChangeAspect="1"/>
          </p:cNvPicPr>
          <p:nvPr/>
        </p:nvPicPr>
        <p:blipFill>
          <a:blip r:embed="rId3"/>
          <a:stretch>
            <a:fillRect/>
          </a:stretch>
        </p:blipFill>
        <p:spPr>
          <a:xfrm>
            <a:off x="5628920" y="2156605"/>
            <a:ext cx="5505450" cy="1019175"/>
          </a:xfrm>
          <a:prstGeom prst="rect">
            <a:avLst/>
          </a:prstGeom>
        </p:spPr>
      </p:pic>
      <p:pic>
        <p:nvPicPr>
          <p:cNvPr id="11" name="Рисунок 10">
            <a:extLst>
              <a:ext uri="{FF2B5EF4-FFF2-40B4-BE49-F238E27FC236}">
                <a16:creationId xmlns:a16="http://schemas.microsoft.com/office/drawing/2014/main" id="{CA6D1307-5B32-9934-1F4B-CBCDCF02C2B1}"/>
              </a:ext>
            </a:extLst>
          </p:cNvPr>
          <p:cNvPicPr>
            <a:picLocks noChangeAspect="1"/>
          </p:cNvPicPr>
          <p:nvPr/>
        </p:nvPicPr>
        <p:blipFill>
          <a:blip r:embed="rId4"/>
          <a:stretch>
            <a:fillRect/>
          </a:stretch>
        </p:blipFill>
        <p:spPr>
          <a:xfrm>
            <a:off x="343474" y="3755125"/>
            <a:ext cx="3339842" cy="1285165"/>
          </a:xfrm>
          <a:prstGeom prst="rect">
            <a:avLst/>
          </a:prstGeom>
        </p:spPr>
      </p:pic>
      <p:pic>
        <p:nvPicPr>
          <p:cNvPr id="13" name="Рисунок 12">
            <a:extLst>
              <a:ext uri="{FF2B5EF4-FFF2-40B4-BE49-F238E27FC236}">
                <a16:creationId xmlns:a16="http://schemas.microsoft.com/office/drawing/2014/main" id="{51B042D7-54E4-D127-941A-04D363143268}"/>
              </a:ext>
            </a:extLst>
          </p:cNvPr>
          <p:cNvPicPr>
            <a:picLocks noChangeAspect="1"/>
          </p:cNvPicPr>
          <p:nvPr/>
        </p:nvPicPr>
        <p:blipFill>
          <a:blip r:embed="rId5"/>
          <a:stretch>
            <a:fillRect/>
          </a:stretch>
        </p:blipFill>
        <p:spPr>
          <a:xfrm>
            <a:off x="4441945" y="3755125"/>
            <a:ext cx="3308109" cy="1285165"/>
          </a:xfrm>
          <a:prstGeom prst="rect">
            <a:avLst/>
          </a:prstGeom>
        </p:spPr>
      </p:pic>
      <p:pic>
        <p:nvPicPr>
          <p:cNvPr id="19" name="Рисунок 18">
            <a:extLst>
              <a:ext uri="{FF2B5EF4-FFF2-40B4-BE49-F238E27FC236}">
                <a16:creationId xmlns:a16="http://schemas.microsoft.com/office/drawing/2014/main" id="{B263FD9F-44D7-C9EB-E1AA-CF1F9FB87B77}"/>
              </a:ext>
            </a:extLst>
          </p:cNvPr>
          <p:cNvPicPr>
            <a:picLocks noChangeAspect="1"/>
          </p:cNvPicPr>
          <p:nvPr/>
        </p:nvPicPr>
        <p:blipFill>
          <a:blip r:embed="rId6"/>
          <a:stretch>
            <a:fillRect/>
          </a:stretch>
        </p:blipFill>
        <p:spPr>
          <a:xfrm>
            <a:off x="8508683" y="3728497"/>
            <a:ext cx="3339842" cy="1311793"/>
          </a:xfrm>
          <a:prstGeom prst="rect">
            <a:avLst/>
          </a:prstGeom>
        </p:spPr>
      </p:pic>
      <p:pic>
        <p:nvPicPr>
          <p:cNvPr id="22" name="Рисунок 21">
            <a:extLst>
              <a:ext uri="{FF2B5EF4-FFF2-40B4-BE49-F238E27FC236}">
                <a16:creationId xmlns:a16="http://schemas.microsoft.com/office/drawing/2014/main" id="{1D4C2E5E-4B90-6F86-A9C4-EFCCC5136B54}"/>
              </a:ext>
            </a:extLst>
          </p:cNvPr>
          <p:cNvPicPr>
            <a:picLocks noChangeAspect="1"/>
          </p:cNvPicPr>
          <p:nvPr/>
        </p:nvPicPr>
        <p:blipFill>
          <a:blip r:embed="rId7"/>
          <a:stretch>
            <a:fillRect/>
          </a:stretch>
        </p:blipFill>
        <p:spPr>
          <a:xfrm>
            <a:off x="2905124" y="5794701"/>
            <a:ext cx="6381750" cy="685800"/>
          </a:xfrm>
          <a:prstGeom prst="rect">
            <a:avLst/>
          </a:prstGeom>
        </p:spPr>
      </p:pic>
    </p:spTree>
    <p:extLst>
      <p:ext uri="{BB962C8B-B14F-4D97-AF65-F5344CB8AC3E}">
        <p14:creationId xmlns:p14="http://schemas.microsoft.com/office/powerpoint/2010/main" val="1316512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par>
                          <p:cTn id="18" fill="hold">
                            <p:stCondLst>
                              <p:cond delay="750"/>
                            </p:stCondLst>
                            <p:childTnLst>
                              <p:par>
                                <p:cTn id="19" presetID="10" presetClass="entr" presetSubtype="0" fill="hold" grpId="0" nodeType="afterEffect">
                                  <p:stCondLst>
                                    <p:cond delay="2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750"/>
                                        <p:tgtEl>
                                          <p:spTgt spid="4"/>
                                        </p:tgtEl>
                                      </p:cBhvr>
                                    </p:animEffect>
                                  </p:childTnLst>
                                </p:cTn>
                              </p:par>
                            </p:childTnLst>
                          </p:cTn>
                        </p:par>
                        <p:par>
                          <p:cTn id="26" fill="hold">
                            <p:stCondLst>
                              <p:cond delay="2750"/>
                            </p:stCondLst>
                            <p:childTnLst>
                              <p:par>
                                <p:cTn id="27" presetID="10" presetClass="entr" presetSubtype="0" fill="hold" grpId="0" nodeType="afterEffect">
                                  <p:stCondLst>
                                    <p:cond delay="25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par>
                          <p:cTn id="30" fill="hold">
                            <p:stCondLst>
                              <p:cond delay="3750"/>
                            </p:stCondLst>
                            <p:childTnLst>
                              <p:par>
                                <p:cTn id="31" presetID="10" presetClass="entr" presetSubtype="0" fill="hold" grpId="0" nodeType="afterEffect">
                                  <p:stCondLst>
                                    <p:cond delay="25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750"/>
                                        <p:tgtEl>
                                          <p:spTgt spid="6"/>
                                        </p:tgtEl>
                                      </p:cBhvr>
                                    </p:animEffect>
                                  </p:childTnLst>
                                </p:cTn>
                              </p:par>
                            </p:childTnLst>
                          </p:cTn>
                        </p:par>
                        <p:par>
                          <p:cTn id="34" fill="hold">
                            <p:stCondLst>
                              <p:cond delay="4750"/>
                            </p:stCondLst>
                            <p:childTnLst>
                              <p:par>
                                <p:cTn id="35" presetID="10" presetClass="entr" presetSubtype="0" fill="hold" grpId="0" nodeType="afterEffect">
                                  <p:stCondLst>
                                    <p:cond delay="2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8" grpId="0"/>
      <p:bldP spid="2" grpId="0"/>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396C5-7B14-3BBE-7547-F0C863265723}"/>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80F2F949-E3D3-3DDC-61DC-0D2B570C0187}"/>
              </a:ext>
            </a:extLst>
          </p:cNvPr>
          <p:cNvSpPr>
            <a:spLocks noGrp="1"/>
          </p:cNvSpPr>
          <p:nvPr>
            <p:ph type="title"/>
          </p:nvPr>
        </p:nvSpPr>
        <p:spPr>
          <a:xfrm>
            <a:off x="273460" y="305771"/>
            <a:ext cx="2463599" cy="452432"/>
          </a:xfrm>
        </p:spPr>
        <p:txBody>
          <a:bodyPr rtlCol="0"/>
          <a:lstStyle/>
          <a:p>
            <a:pPr rtl="0"/>
            <a:r>
              <a:rPr lang="ru-RU" sz="2600" noProof="1"/>
              <a:t>Задание 4</a:t>
            </a:r>
          </a:p>
        </p:txBody>
      </p:sp>
      <p:sp>
        <p:nvSpPr>
          <p:cNvPr id="6" name="Текст 5">
            <a:extLst>
              <a:ext uri="{FF2B5EF4-FFF2-40B4-BE49-F238E27FC236}">
                <a16:creationId xmlns:a16="http://schemas.microsoft.com/office/drawing/2014/main" id="{2FCE10D9-2707-6533-0FF9-AF41E82E40E0}"/>
              </a:ext>
            </a:extLst>
          </p:cNvPr>
          <p:cNvSpPr>
            <a:spLocks noGrp="1"/>
          </p:cNvSpPr>
          <p:nvPr>
            <p:ph type="body" sz="quarter" idx="16"/>
          </p:nvPr>
        </p:nvSpPr>
        <p:spPr>
          <a:xfrm>
            <a:off x="3181351" y="115781"/>
            <a:ext cx="8477250" cy="424732"/>
          </a:xfrm>
        </p:spPr>
        <p:txBody>
          <a:bodyPr rtlCol="0"/>
          <a:lstStyle/>
          <a:p>
            <a:pPr algn="just">
              <a:spcBef>
                <a:spcPts val="0"/>
              </a:spcBef>
            </a:pPr>
            <a:r>
              <a:rPr lang="ru-RU" i="1" u="sng" noProof="1">
                <a:solidFill>
                  <a:srgbClr val="FFC000"/>
                </a:solidFill>
              </a:rPr>
              <a:t>Датасет ЭЭГ</a:t>
            </a:r>
          </a:p>
        </p:txBody>
      </p:sp>
      <p:sp>
        <p:nvSpPr>
          <p:cNvPr id="2" name="Прямоугольник 1">
            <a:extLst>
              <a:ext uri="{FF2B5EF4-FFF2-40B4-BE49-F238E27FC236}">
                <a16:creationId xmlns:a16="http://schemas.microsoft.com/office/drawing/2014/main" id="{CBC63857-D113-076A-8CAD-AF89DB8B8DDB}"/>
              </a:ext>
            </a:extLst>
          </p:cNvPr>
          <p:cNvSpPr/>
          <p:nvPr/>
        </p:nvSpPr>
        <p:spPr>
          <a:xfrm>
            <a:off x="2804292" y="589856"/>
            <a:ext cx="9114247" cy="707886"/>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По аннотациям из датасета определено, где в ЭЭГ указан приступ и построен график временной зависимости ЭЭГ в момент приступа.</a:t>
            </a:r>
          </a:p>
        </p:txBody>
      </p:sp>
      <p:pic>
        <p:nvPicPr>
          <p:cNvPr id="8" name="Рисунок 7">
            <a:extLst>
              <a:ext uri="{FF2B5EF4-FFF2-40B4-BE49-F238E27FC236}">
                <a16:creationId xmlns:a16="http://schemas.microsoft.com/office/drawing/2014/main" id="{51A11A6D-B456-9FBB-C7DF-D9E6AB093771}"/>
              </a:ext>
            </a:extLst>
          </p:cNvPr>
          <p:cNvPicPr>
            <a:picLocks noChangeAspect="1"/>
          </p:cNvPicPr>
          <p:nvPr/>
        </p:nvPicPr>
        <p:blipFill>
          <a:blip r:embed="rId3"/>
          <a:stretch>
            <a:fillRect/>
          </a:stretch>
        </p:blipFill>
        <p:spPr>
          <a:xfrm>
            <a:off x="1784348" y="1373712"/>
            <a:ext cx="9114247" cy="5368507"/>
          </a:xfrm>
          <a:prstGeom prst="rect">
            <a:avLst/>
          </a:prstGeom>
        </p:spPr>
      </p:pic>
    </p:spTree>
    <p:extLst>
      <p:ext uri="{BB962C8B-B14F-4D97-AF65-F5344CB8AC3E}">
        <p14:creationId xmlns:p14="http://schemas.microsoft.com/office/powerpoint/2010/main" val="1681392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FA39B-68FC-840C-C1E0-2DBF8586D3AC}"/>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2ED9C363-DFB9-3053-7B87-738E737B49DC}"/>
              </a:ext>
            </a:extLst>
          </p:cNvPr>
          <p:cNvSpPr>
            <a:spLocks noGrp="1"/>
          </p:cNvSpPr>
          <p:nvPr>
            <p:ph type="title"/>
          </p:nvPr>
        </p:nvSpPr>
        <p:spPr>
          <a:xfrm>
            <a:off x="273460" y="305771"/>
            <a:ext cx="2463599" cy="452432"/>
          </a:xfrm>
        </p:spPr>
        <p:txBody>
          <a:bodyPr rtlCol="0"/>
          <a:lstStyle/>
          <a:p>
            <a:pPr rtl="0"/>
            <a:r>
              <a:rPr lang="ru-RU" sz="2600" noProof="1"/>
              <a:t>Задание 4</a:t>
            </a:r>
          </a:p>
        </p:txBody>
      </p:sp>
      <p:sp>
        <p:nvSpPr>
          <p:cNvPr id="2" name="Прямоугольник 1">
            <a:extLst>
              <a:ext uri="{FF2B5EF4-FFF2-40B4-BE49-F238E27FC236}">
                <a16:creationId xmlns:a16="http://schemas.microsoft.com/office/drawing/2014/main" id="{11F4F03B-FA67-4772-8A2E-91D182BF06D5}"/>
              </a:ext>
            </a:extLst>
          </p:cNvPr>
          <p:cNvSpPr/>
          <p:nvPr/>
        </p:nvSpPr>
        <p:spPr>
          <a:xfrm>
            <a:off x="4162697" y="558148"/>
            <a:ext cx="5813831"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Сделали усреднение всех сигналов ЭЭГ в один</a:t>
            </a:r>
          </a:p>
        </p:txBody>
      </p:sp>
      <p:pic>
        <p:nvPicPr>
          <p:cNvPr id="7" name="Рисунок 6">
            <a:extLst>
              <a:ext uri="{FF2B5EF4-FFF2-40B4-BE49-F238E27FC236}">
                <a16:creationId xmlns:a16="http://schemas.microsoft.com/office/drawing/2014/main" id="{7D715CE0-6ED1-833C-774F-CBA75F2EBAB5}"/>
              </a:ext>
            </a:extLst>
          </p:cNvPr>
          <p:cNvPicPr>
            <a:picLocks noChangeAspect="1"/>
          </p:cNvPicPr>
          <p:nvPr/>
        </p:nvPicPr>
        <p:blipFill>
          <a:blip r:embed="rId3"/>
          <a:stretch>
            <a:fillRect/>
          </a:stretch>
        </p:blipFill>
        <p:spPr>
          <a:xfrm>
            <a:off x="1118581" y="1596945"/>
            <a:ext cx="10533483" cy="3664109"/>
          </a:xfrm>
          <a:prstGeom prst="rect">
            <a:avLst/>
          </a:prstGeom>
        </p:spPr>
      </p:pic>
      <p:pic>
        <p:nvPicPr>
          <p:cNvPr id="9" name="Рисунок 8">
            <a:extLst>
              <a:ext uri="{FF2B5EF4-FFF2-40B4-BE49-F238E27FC236}">
                <a16:creationId xmlns:a16="http://schemas.microsoft.com/office/drawing/2014/main" id="{25C1095C-3AB7-08CB-6787-2D16DB977A4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b="34529"/>
          <a:stretch/>
        </p:blipFill>
        <p:spPr>
          <a:xfrm>
            <a:off x="3772572" y="5153102"/>
            <a:ext cx="4646855" cy="1708935"/>
          </a:xfrm>
          <a:prstGeom prst="rect">
            <a:avLst/>
          </a:prstGeom>
        </p:spPr>
      </p:pic>
    </p:spTree>
    <p:extLst>
      <p:ext uri="{BB962C8B-B14F-4D97-AF65-F5344CB8AC3E}">
        <p14:creationId xmlns:p14="http://schemas.microsoft.com/office/powerpoint/2010/main" val="1134563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00E5B-DDFF-6105-1045-30C502FAD3E1}"/>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326049A4-9C90-9491-1D8F-7742F6020DA7}"/>
              </a:ext>
            </a:extLst>
          </p:cNvPr>
          <p:cNvSpPr>
            <a:spLocks noGrp="1"/>
          </p:cNvSpPr>
          <p:nvPr>
            <p:ph type="title"/>
          </p:nvPr>
        </p:nvSpPr>
        <p:spPr>
          <a:xfrm>
            <a:off x="273460" y="305771"/>
            <a:ext cx="2463599" cy="452432"/>
          </a:xfrm>
        </p:spPr>
        <p:txBody>
          <a:bodyPr rtlCol="0"/>
          <a:lstStyle/>
          <a:p>
            <a:pPr rtl="0"/>
            <a:r>
              <a:rPr lang="ru-RU" sz="2600" noProof="1"/>
              <a:t>Задание 4</a:t>
            </a:r>
          </a:p>
        </p:txBody>
      </p:sp>
      <p:sp>
        <p:nvSpPr>
          <p:cNvPr id="2" name="Прямоугольник 1">
            <a:extLst>
              <a:ext uri="{FF2B5EF4-FFF2-40B4-BE49-F238E27FC236}">
                <a16:creationId xmlns:a16="http://schemas.microsoft.com/office/drawing/2014/main" id="{A837F7ED-D316-B16D-BA13-A5F3F9C0A5FA}"/>
              </a:ext>
            </a:extLst>
          </p:cNvPr>
          <p:cNvSpPr/>
          <p:nvPr/>
        </p:nvSpPr>
        <p:spPr>
          <a:xfrm>
            <a:off x="5460276" y="453645"/>
            <a:ext cx="4256730"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Удалили все частоты выше 60Гц </a:t>
            </a:r>
          </a:p>
        </p:txBody>
      </p:sp>
      <p:sp>
        <p:nvSpPr>
          <p:cNvPr id="3" name="Текст 5">
            <a:extLst>
              <a:ext uri="{FF2B5EF4-FFF2-40B4-BE49-F238E27FC236}">
                <a16:creationId xmlns:a16="http://schemas.microsoft.com/office/drawing/2014/main" id="{A60BFDA2-A38C-9726-93C8-2C100E50B786}"/>
              </a:ext>
            </a:extLst>
          </p:cNvPr>
          <p:cNvSpPr>
            <a:spLocks noGrp="1"/>
          </p:cNvSpPr>
          <p:nvPr>
            <p:ph type="body" sz="quarter" idx="16"/>
          </p:nvPr>
        </p:nvSpPr>
        <p:spPr>
          <a:xfrm>
            <a:off x="273460" y="1812354"/>
            <a:ext cx="3950197" cy="369332"/>
          </a:xfrm>
        </p:spPr>
        <p:txBody>
          <a:bodyPr rtlCol="0"/>
          <a:lstStyle/>
          <a:p>
            <a:pPr algn="just">
              <a:spcBef>
                <a:spcPts val="0"/>
              </a:spcBef>
            </a:pPr>
            <a:r>
              <a:rPr lang="ru-RU" sz="2000" noProof="1">
                <a:solidFill>
                  <a:srgbClr val="FFC000"/>
                </a:solidFill>
              </a:rPr>
              <a:t>Исходные характеристики</a:t>
            </a:r>
          </a:p>
        </p:txBody>
      </p:sp>
      <p:sp>
        <p:nvSpPr>
          <p:cNvPr id="4" name="Текст 5">
            <a:extLst>
              <a:ext uri="{FF2B5EF4-FFF2-40B4-BE49-F238E27FC236}">
                <a16:creationId xmlns:a16="http://schemas.microsoft.com/office/drawing/2014/main" id="{EB99E9BA-B52A-864A-4EA9-384D745A8F42}"/>
              </a:ext>
            </a:extLst>
          </p:cNvPr>
          <p:cNvSpPr txBox="1">
            <a:spLocks/>
          </p:cNvSpPr>
          <p:nvPr/>
        </p:nvSpPr>
        <p:spPr>
          <a:xfrm>
            <a:off x="4941526" y="1813325"/>
            <a:ext cx="3143251"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r>
              <a:rPr lang="ru-RU" sz="2000" noProof="1">
                <a:solidFill>
                  <a:srgbClr val="FFC000"/>
                </a:solidFill>
              </a:rPr>
              <a:t>Новые характеристики</a:t>
            </a:r>
          </a:p>
        </p:txBody>
      </p:sp>
      <p:pic>
        <p:nvPicPr>
          <p:cNvPr id="6" name="Рисунок 5">
            <a:extLst>
              <a:ext uri="{FF2B5EF4-FFF2-40B4-BE49-F238E27FC236}">
                <a16:creationId xmlns:a16="http://schemas.microsoft.com/office/drawing/2014/main" id="{2DC02F90-902A-B1AC-7A57-69B020C7DF57}"/>
              </a:ext>
            </a:extLst>
          </p:cNvPr>
          <p:cNvPicPr>
            <a:picLocks noChangeAspect="1"/>
          </p:cNvPicPr>
          <p:nvPr/>
        </p:nvPicPr>
        <p:blipFill>
          <a:blip r:embed="rId3"/>
          <a:stretch>
            <a:fillRect/>
          </a:stretch>
        </p:blipFill>
        <p:spPr>
          <a:xfrm>
            <a:off x="653120" y="2585085"/>
            <a:ext cx="3190875" cy="3638550"/>
          </a:xfrm>
          <a:prstGeom prst="rect">
            <a:avLst/>
          </a:prstGeom>
        </p:spPr>
      </p:pic>
      <p:pic>
        <p:nvPicPr>
          <p:cNvPr id="10" name="Рисунок 9">
            <a:extLst>
              <a:ext uri="{FF2B5EF4-FFF2-40B4-BE49-F238E27FC236}">
                <a16:creationId xmlns:a16="http://schemas.microsoft.com/office/drawing/2014/main" id="{34D62569-BA1D-60E7-0E80-2BF023788F63}"/>
              </a:ext>
            </a:extLst>
          </p:cNvPr>
          <p:cNvPicPr>
            <a:picLocks noChangeAspect="1"/>
          </p:cNvPicPr>
          <p:nvPr/>
        </p:nvPicPr>
        <p:blipFill>
          <a:blip r:embed="rId4"/>
          <a:stretch>
            <a:fillRect/>
          </a:stretch>
        </p:blipFill>
        <p:spPr>
          <a:xfrm>
            <a:off x="4941527" y="2585085"/>
            <a:ext cx="3143250" cy="3657600"/>
          </a:xfrm>
          <a:prstGeom prst="rect">
            <a:avLst/>
          </a:prstGeom>
        </p:spPr>
      </p:pic>
      <p:pic>
        <p:nvPicPr>
          <p:cNvPr id="12" name="Рисунок 11">
            <a:extLst>
              <a:ext uri="{FF2B5EF4-FFF2-40B4-BE49-F238E27FC236}">
                <a16:creationId xmlns:a16="http://schemas.microsoft.com/office/drawing/2014/main" id="{40443320-988F-95E1-DD26-6A3DA25290A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9719" r="94373">
                        <a14:backgroundMark x1="35038" y1="49715" x2="35038" y2="49715"/>
                        <a14:backgroundMark x1="47315" y1="28917" x2="47315" y2="28917"/>
                      </a14:backgroundRemoval>
                    </a14:imgEffect>
                  </a14:imgLayer>
                </a14:imgProps>
              </a:ext>
            </a:extLst>
          </a:blip>
          <a:stretch>
            <a:fillRect/>
          </a:stretch>
        </p:blipFill>
        <p:spPr>
          <a:xfrm>
            <a:off x="8649789" y="1393210"/>
            <a:ext cx="2956560" cy="5308197"/>
          </a:xfrm>
          <a:prstGeom prst="rect">
            <a:avLst/>
          </a:prstGeom>
        </p:spPr>
      </p:pic>
    </p:spTree>
    <p:extLst>
      <p:ext uri="{BB962C8B-B14F-4D97-AF65-F5344CB8AC3E}">
        <p14:creationId xmlns:p14="http://schemas.microsoft.com/office/powerpoint/2010/main" val="9009667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E1FF-6042-45F0-E847-4BD589BFB076}"/>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23BBE210-04A7-FF68-34ED-EC50C42EF26A}"/>
              </a:ext>
            </a:extLst>
          </p:cNvPr>
          <p:cNvSpPr>
            <a:spLocks noGrp="1"/>
          </p:cNvSpPr>
          <p:nvPr>
            <p:ph type="title"/>
          </p:nvPr>
        </p:nvSpPr>
        <p:spPr>
          <a:xfrm>
            <a:off x="273460" y="305771"/>
            <a:ext cx="2463599" cy="452432"/>
          </a:xfrm>
        </p:spPr>
        <p:txBody>
          <a:bodyPr rtlCol="0"/>
          <a:lstStyle/>
          <a:p>
            <a:pPr rtl="0"/>
            <a:r>
              <a:rPr lang="ru-RU" sz="2600" noProof="1"/>
              <a:t>Задание 4</a:t>
            </a:r>
          </a:p>
        </p:txBody>
      </p:sp>
      <p:sp>
        <p:nvSpPr>
          <p:cNvPr id="2" name="Прямоугольник 1">
            <a:extLst>
              <a:ext uri="{FF2B5EF4-FFF2-40B4-BE49-F238E27FC236}">
                <a16:creationId xmlns:a16="http://schemas.microsoft.com/office/drawing/2014/main" id="{130EC508-ACA8-E9AE-36AB-CBD31D9B7811}"/>
              </a:ext>
            </a:extLst>
          </p:cNvPr>
          <p:cNvSpPr/>
          <p:nvPr/>
        </p:nvSpPr>
        <p:spPr>
          <a:xfrm>
            <a:off x="5765076" y="404872"/>
            <a:ext cx="3483428"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Построили спектрограмму</a:t>
            </a:r>
          </a:p>
        </p:txBody>
      </p:sp>
      <p:sp>
        <p:nvSpPr>
          <p:cNvPr id="8" name="Текст 5">
            <a:extLst>
              <a:ext uri="{FF2B5EF4-FFF2-40B4-BE49-F238E27FC236}">
                <a16:creationId xmlns:a16="http://schemas.microsoft.com/office/drawing/2014/main" id="{DE171420-5BA6-CF14-D79E-8A4399D8A327}"/>
              </a:ext>
            </a:extLst>
          </p:cNvPr>
          <p:cNvSpPr>
            <a:spLocks noGrp="1"/>
          </p:cNvSpPr>
          <p:nvPr>
            <p:ph type="body" sz="quarter" idx="16"/>
          </p:nvPr>
        </p:nvSpPr>
        <p:spPr>
          <a:xfrm>
            <a:off x="839517" y="2121503"/>
            <a:ext cx="2382654" cy="369332"/>
          </a:xfrm>
        </p:spPr>
        <p:txBody>
          <a:bodyPr rtlCol="0"/>
          <a:lstStyle/>
          <a:p>
            <a:pPr algn="just">
              <a:spcBef>
                <a:spcPts val="0"/>
              </a:spcBef>
            </a:pPr>
            <a:r>
              <a:rPr lang="ru-RU" sz="2000" noProof="1">
                <a:solidFill>
                  <a:srgbClr val="FFC000"/>
                </a:solidFill>
              </a:rPr>
              <a:t>Исходный сигнал</a:t>
            </a:r>
          </a:p>
        </p:txBody>
      </p:sp>
      <p:pic>
        <p:nvPicPr>
          <p:cNvPr id="11" name="Рисунок 10">
            <a:extLst>
              <a:ext uri="{FF2B5EF4-FFF2-40B4-BE49-F238E27FC236}">
                <a16:creationId xmlns:a16="http://schemas.microsoft.com/office/drawing/2014/main" id="{C695E82F-2659-0235-CE61-041526B60F61}"/>
              </a:ext>
            </a:extLst>
          </p:cNvPr>
          <p:cNvPicPr>
            <a:picLocks noChangeAspect="1"/>
          </p:cNvPicPr>
          <p:nvPr/>
        </p:nvPicPr>
        <p:blipFill>
          <a:blip r:embed="rId3"/>
          <a:stretch>
            <a:fillRect/>
          </a:stretch>
        </p:blipFill>
        <p:spPr>
          <a:xfrm>
            <a:off x="4588491" y="1219568"/>
            <a:ext cx="7316125" cy="2542535"/>
          </a:xfrm>
          <a:prstGeom prst="rect">
            <a:avLst/>
          </a:prstGeom>
        </p:spPr>
      </p:pic>
      <p:pic>
        <p:nvPicPr>
          <p:cNvPr id="15" name="Рисунок 14">
            <a:extLst>
              <a:ext uri="{FF2B5EF4-FFF2-40B4-BE49-F238E27FC236}">
                <a16:creationId xmlns:a16="http://schemas.microsoft.com/office/drawing/2014/main" id="{0E3693BD-F892-71F8-6AD4-C6D5D81AFEC2}"/>
              </a:ext>
            </a:extLst>
          </p:cNvPr>
          <p:cNvPicPr>
            <a:picLocks noChangeAspect="1"/>
          </p:cNvPicPr>
          <p:nvPr/>
        </p:nvPicPr>
        <p:blipFill>
          <a:blip r:embed="rId4"/>
          <a:stretch>
            <a:fillRect/>
          </a:stretch>
        </p:blipFill>
        <p:spPr>
          <a:xfrm>
            <a:off x="4588492" y="3934343"/>
            <a:ext cx="7316124" cy="2518785"/>
          </a:xfrm>
          <a:prstGeom prst="rect">
            <a:avLst/>
          </a:prstGeom>
        </p:spPr>
      </p:pic>
      <p:sp>
        <p:nvSpPr>
          <p:cNvPr id="16" name="Текст 5">
            <a:extLst>
              <a:ext uri="{FF2B5EF4-FFF2-40B4-BE49-F238E27FC236}">
                <a16:creationId xmlns:a16="http://schemas.microsoft.com/office/drawing/2014/main" id="{0CFD9701-F191-4DAC-FADC-BA129E3571BF}"/>
              </a:ext>
            </a:extLst>
          </p:cNvPr>
          <p:cNvSpPr txBox="1">
            <a:spLocks/>
          </p:cNvSpPr>
          <p:nvPr/>
        </p:nvSpPr>
        <p:spPr>
          <a:xfrm>
            <a:off x="1048522" y="4677469"/>
            <a:ext cx="1964643"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pPr>
            <a:r>
              <a:rPr lang="ru-RU" sz="2000" noProof="1">
                <a:solidFill>
                  <a:srgbClr val="FFC000"/>
                </a:solidFill>
              </a:rPr>
              <a:t>Новый сигнал</a:t>
            </a:r>
          </a:p>
        </p:txBody>
      </p:sp>
    </p:spTree>
    <p:extLst>
      <p:ext uri="{BB962C8B-B14F-4D97-AF65-F5344CB8AC3E}">
        <p14:creationId xmlns:p14="http://schemas.microsoft.com/office/powerpoint/2010/main" val="25704037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E6DF-DD15-D7D4-5C11-370BEFE3298C}"/>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A1BAD6AC-DEB8-6847-C449-D397976F2DC2}"/>
              </a:ext>
            </a:extLst>
          </p:cNvPr>
          <p:cNvSpPr>
            <a:spLocks noGrp="1"/>
          </p:cNvSpPr>
          <p:nvPr>
            <p:ph type="title"/>
          </p:nvPr>
        </p:nvSpPr>
        <p:spPr>
          <a:xfrm>
            <a:off x="273460" y="305771"/>
            <a:ext cx="2463599" cy="452432"/>
          </a:xfrm>
        </p:spPr>
        <p:txBody>
          <a:bodyPr rtlCol="0"/>
          <a:lstStyle/>
          <a:p>
            <a:pPr rtl="0"/>
            <a:r>
              <a:rPr lang="ru-RU" sz="2600" noProof="1"/>
              <a:t>Задание 4</a:t>
            </a:r>
          </a:p>
        </p:txBody>
      </p:sp>
      <p:sp>
        <p:nvSpPr>
          <p:cNvPr id="2" name="Прямоугольник 1">
            <a:extLst>
              <a:ext uri="{FF2B5EF4-FFF2-40B4-BE49-F238E27FC236}">
                <a16:creationId xmlns:a16="http://schemas.microsoft.com/office/drawing/2014/main" id="{02EA7242-FAF6-3D50-1D35-0F6E7E6689E8}"/>
              </a:ext>
            </a:extLst>
          </p:cNvPr>
          <p:cNvSpPr/>
          <p:nvPr/>
        </p:nvSpPr>
        <p:spPr>
          <a:xfrm>
            <a:off x="3997234" y="400441"/>
            <a:ext cx="7315200"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Построили вейвлет-преобразование (для первого канала)</a:t>
            </a:r>
          </a:p>
        </p:txBody>
      </p:sp>
      <p:pic>
        <p:nvPicPr>
          <p:cNvPr id="6" name="Рисунок 5">
            <a:extLst>
              <a:ext uri="{FF2B5EF4-FFF2-40B4-BE49-F238E27FC236}">
                <a16:creationId xmlns:a16="http://schemas.microsoft.com/office/drawing/2014/main" id="{99D18EDE-868A-4161-130C-25FD69ACEAB5}"/>
              </a:ext>
            </a:extLst>
          </p:cNvPr>
          <p:cNvPicPr>
            <a:picLocks noChangeAspect="1"/>
          </p:cNvPicPr>
          <p:nvPr/>
        </p:nvPicPr>
        <p:blipFill>
          <a:blip r:embed="rId3"/>
          <a:stretch>
            <a:fillRect/>
          </a:stretch>
        </p:blipFill>
        <p:spPr>
          <a:xfrm>
            <a:off x="0" y="1366021"/>
            <a:ext cx="8777661" cy="5343933"/>
          </a:xfrm>
          <a:prstGeom prst="rect">
            <a:avLst/>
          </a:prstGeom>
        </p:spPr>
      </p:pic>
      <p:pic>
        <p:nvPicPr>
          <p:cNvPr id="7" name="Picture 2">
            <a:extLst>
              <a:ext uri="{FF2B5EF4-FFF2-40B4-BE49-F238E27FC236}">
                <a16:creationId xmlns:a16="http://schemas.microsoft.com/office/drawing/2014/main" id="{D887D56E-3C3A-B51E-4F2A-4A546425E35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2443" b="100000" l="58571" r="98435">
                        <a14:backgroundMark x1="78912" y1="92382" x2="78912" y2="92382"/>
                        <a14:backgroundMark x1="70612" y1="94196" x2="70612" y2="94196"/>
                        <a14:backgroundMark x1="80204" y1="62878" x2="80204" y2="62878"/>
                        <a14:backgroundMark x1="79048" y1="59613" x2="79048" y2="59613"/>
                        <a14:backgroundMark x1="79456" y1="58767" x2="79456" y2="58767"/>
                        <a14:backgroundMark x1="79728" y1="57437" x2="79728" y2="57437"/>
                        <a14:backgroundMark x1="77823" y1="55744" x2="77823" y2="55744"/>
                        <a14:backgroundMark x1="77347" y1="57074" x2="77347" y2="57074"/>
                        <a14:backgroundMark x1="77687" y1="63120" x2="77687" y2="63120"/>
                        <a14:backgroundMark x1="77959" y1="64450" x2="77959" y2="64450"/>
                        <a14:backgroundMark x1="78844" y1="94921" x2="78844" y2="94921"/>
                        <a14:backgroundMark x1="83129" y1="99637" x2="83129" y2="99637"/>
                        <a14:backgroundMark x1="87347" y1="72189" x2="87347" y2="72189"/>
                        <a14:backgroundMark x1="87483" y1="79444" x2="87483" y2="79444"/>
                        <a14:backgroundMark x1="71020" y1="73398" x2="71020" y2="73398"/>
                        <a14:backgroundMark x1="70476" y1="71705" x2="70476" y2="71705"/>
                        <a14:backgroundMark x1="67483" y1="69287" x2="67483" y2="69287"/>
                        <a14:backgroundMark x1="66803" y1="66747" x2="66803" y2="66747"/>
                        <a14:backgroundMark x1="70816" y1="78718" x2="70816" y2="78718"/>
                        <a14:backgroundMark x1="68435" y1="66626" x2="68435" y2="66626"/>
                        <a14:backgroundMark x1="67959" y1="65054" x2="67959" y2="65054"/>
                        <a14:backgroundMark x1="67415" y1="63603" x2="67415" y2="63603"/>
                        <a14:backgroundMark x1="62517" y1="61911" x2="62517" y2="61911"/>
                        <a14:backgroundMark x1="65374" y1="59976" x2="65374" y2="59976"/>
                        <a14:backgroundMark x1="77891" y1="48247" x2="77891" y2="48247"/>
                      </a14:backgroundRemoval>
                    </a14:imgEffect>
                  </a14:imgLayer>
                </a14:imgProps>
              </a:ext>
              <a:ext uri="{28A0092B-C50C-407E-A947-70E740481C1C}">
                <a14:useLocalDpi xmlns:a14="http://schemas.microsoft.com/office/drawing/2010/main" val="0"/>
              </a:ext>
            </a:extLst>
          </a:blip>
          <a:srcRect l="57722" t="43005" r="5346"/>
          <a:stretch/>
        </p:blipFill>
        <p:spPr bwMode="auto">
          <a:xfrm>
            <a:off x="8595360" y="3506475"/>
            <a:ext cx="3771501" cy="327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252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D221-BCBD-9B5A-FE0C-71B94A40183F}"/>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EFC85052-9A9B-AF3C-6D04-B101F9F222D7}"/>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1B02D18D-5AF5-4E83-C7F5-90E141C22A7A}"/>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5</a:t>
            </a:r>
          </a:p>
        </p:txBody>
      </p:sp>
      <p:sp>
        <p:nvSpPr>
          <p:cNvPr id="8" name="Текст 14">
            <a:extLst>
              <a:ext uri="{FF2B5EF4-FFF2-40B4-BE49-F238E27FC236}">
                <a16:creationId xmlns:a16="http://schemas.microsoft.com/office/drawing/2014/main" id="{0380E352-8B9F-E5DC-272C-5799CAB0F53C}"/>
              </a:ext>
            </a:extLst>
          </p:cNvPr>
          <p:cNvSpPr txBox="1">
            <a:spLocks/>
          </p:cNvSpPr>
          <p:nvPr/>
        </p:nvSpPr>
        <p:spPr>
          <a:xfrm>
            <a:off x="4222081" y="249501"/>
            <a:ext cx="3136662"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i="1" u="sng" dirty="0">
                <a:solidFill>
                  <a:srgbClr val="FFC000"/>
                </a:solidFill>
              </a:rPr>
              <a:t>Датасет ЭЭГ+ЭКГ</a:t>
            </a:r>
          </a:p>
        </p:txBody>
      </p:sp>
      <p:sp>
        <p:nvSpPr>
          <p:cNvPr id="2" name="Текст 14">
            <a:extLst>
              <a:ext uri="{FF2B5EF4-FFF2-40B4-BE49-F238E27FC236}">
                <a16:creationId xmlns:a16="http://schemas.microsoft.com/office/drawing/2014/main" id="{11F3AA3D-ACC0-A213-27F3-4605F5EB880F}"/>
              </a:ext>
            </a:extLst>
          </p:cNvPr>
          <p:cNvSpPr txBox="1">
            <a:spLocks/>
          </p:cNvSpPr>
          <p:nvPr/>
        </p:nvSpPr>
        <p:spPr>
          <a:xfrm>
            <a:off x="3682450" y="834437"/>
            <a:ext cx="8198076" cy="7017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Сделали скрипт для формирования обучающей выборки (вейвлет изображения для ЭЭГ с приступами и без)</a:t>
            </a:r>
          </a:p>
        </p:txBody>
      </p:sp>
      <p:pic>
        <p:nvPicPr>
          <p:cNvPr id="6" name="Рисунок 5">
            <a:extLst>
              <a:ext uri="{FF2B5EF4-FFF2-40B4-BE49-F238E27FC236}">
                <a16:creationId xmlns:a16="http://schemas.microsoft.com/office/drawing/2014/main" id="{CDDDD5D5-EF5D-0787-E996-2DAA397CD89A}"/>
              </a:ext>
            </a:extLst>
          </p:cNvPr>
          <p:cNvPicPr>
            <a:picLocks noChangeAspect="1"/>
          </p:cNvPicPr>
          <p:nvPr/>
        </p:nvPicPr>
        <p:blipFill>
          <a:blip r:embed="rId3"/>
          <a:srcRect t="16051" r="70643" b="15766"/>
          <a:stretch/>
        </p:blipFill>
        <p:spPr>
          <a:xfrm>
            <a:off x="842708" y="2195005"/>
            <a:ext cx="4597606" cy="4469937"/>
          </a:xfrm>
          <a:prstGeom prst="rect">
            <a:avLst/>
          </a:prstGeom>
        </p:spPr>
      </p:pic>
      <p:sp>
        <p:nvSpPr>
          <p:cNvPr id="7" name="Текст 14">
            <a:extLst>
              <a:ext uri="{FF2B5EF4-FFF2-40B4-BE49-F238E27FC236}">
                <a16:creationId xmlns:a16="http://schemas.microsoft.com/office/drawing/2014/main" id="{18597C46-F442-4F18-C2CC-3E9140352BDE}"/>
              </a:ext>
            </a:extLst>
          </p:cNvPr>
          <p:cNvSpPr txBox="1">
            <a:spLocks/>
          </p:cNvSpPr>
          <p:nvPr/>
        </p:nvSpPr>
        <p:spPr>
          <a:xfrm>
            <a:off x="2411380" y="1770273"/>
            <a:ext cx="1460262"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dirty="0">
                <a:solidFill>
                  <a:srgbClr val="FFC000"/>
                </a:solidFill>
              </a:rPr>
              <a:t>Приступ</a:t>
            </a:r>
          </a:p>
        </p:txBody>
      </p:sp>
      <p:pic>
        <p:nvPicPr>
          <p:cNvPr id="11" name="Рисунок 10">
            <a:extLst>
              <a:ext uri="{FF2B5EF4-FFF2-40B4-BE49-F238E27FC236}">
                <a16:creationId xmlns:a16="http://schemas.microsoft.com/office/drawing/2014/main" id="{C1A0F66A-2712-03AF-E1B8-EF239BAEDF29}"/>
              </a:ext>
            </a:extLst>
          </p:cNvPr>
          <p:cNvPicPr>
            <a:picLocks noChangeAspect="1"/>
          </p:cNvPicPr>
          <p:nvPr/>
        </p:nvPicPr>
        <p:blipFill>
          <a:blip r:embed="rId4"/>
          <a:srcRect l="-1" t="21888" r="70572" b="9929"/>
          <a:stretch/>
        </p:blipFill>
        <p:spPr>
          <a:xfrm>
            <a:off x="6712885" y="2195005"/>
            <a:ext cx="4608792" cy="4469937"/>
          </a:xfrm>
          <a:prstGeom prst="rect">
            <a:avLst/>
          </a:prstGeom>
        </p:spPr>
      </p:pic>
      <p:sp>
        <p:nvSpPr>
          <p:cNvPr id="12" name="Текст 14">
            <a:extLst>
              <a:ext uri="{FF2B5EF4-FFF2-40B4-BE49-F238E27FC236}">
                <a16:creationId xmlns:a16="http://schemas.microsoft.com/office/drawing/2014/main" id="{14B9DD0C-9563-D189-4962-234B52FFB1AD}"/>
              </a:ext>
            </a:extLst>
          </p:cNvPr>
          <p:cNvSpPr txBox="1">
            <a:spLocks/>
          </p:cNvSpPr>
          <p:nvPr/>
        </p:nvSpPr>
        <p:spPr>
          <a:xfrm>
            <a:off x="7927004" y="1770273"/>
            <a:ext cx="2180554"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dirty="0">
                <a:solidFill>
                  <a:srgbClr val="FFC000"/>
                </a:solidFill>
              </a:rPr>
              <a:t>Нет приступа</a:t>
            </a:r>
          </a:p>
        </p:txBody>
      </p:sp>
    </p:spTree>
    <p:extLst>
      <p:ext uri="{BB962C8B-B14F-4D97-AF65-F5344CB8AC3E}">
        <p14:creationId xmlns:p14="http://schemas.microsoft.com/office/powerpoint/2010/main" val="3352430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childTnLst>
                          </p:cTn>
                        </p:par>
                        <p:par>
                          <p:cTn id="14" fill="hold">
                            <p:stCondLst>
                              <p:cond delay="750"/>
                            </p:stCondLst>
                            <p:childTnLst>
                              <p:par>
                                <p:cTn id="15" presetID="10" presetClass="entr" presetSubtype="0" fill="hold" grpId="0" nodeType="afterEffect">
                                  <p:stCondLst>
                                    <p:cond delay="2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2"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Полилиния: Фигура 64"/>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5" name="Текст 14"/>
          <p:cNvSpPr>
            <a:spLocks noGrp="1"/>
          </p:cNvSpPr>
          <p:nvPr>
            <p:ph type="body" sz="quarter" idx="11"/>
          </p:nvPr>
        </p:nvSpPr>
        <p:spPr>
          <a:xfrm>
            <a:off x="5475204" y="208114"/>
            <a:ext cx="5001207" cy="397032"/>
          </a:xfrm>
        </p:spPr>
        <p:txBody>
          <a:bodyPr rtlCol="0"/>
          <a:lstStyle/>
          <a:p>
            <a:pPr algn="just" rtl="0"/>
            <a:r>
              <a:rPr lang="ru-RU" noProof="1"/>
              <a:t>Результат для одного из запросов</a:t>
            </a:r>
          </a:p>
        </p:txBody>
      </p:sp>
      <p:sp>
        <p:nvSpPr>
          <p:cNvPr id="32" name="Заголовок 31"/>
          <p:cNvSpPr>
            <a:spLocks noGrp="1"/>
          </p:cNvSpPr>
          <p:nvPr>
            <p:ph type="title"/>
          </p:nvPr>
        </p:nvSpPr>
        <p:spPr>
          <a:xfrm>
            <a:off x="637807" y="-174171"/>
            <a:ext cx="2827165" cy="914096"/>
          </a:xfrm>
        </p:spPr>
        <p:txBody>
          <a:bodyPr rtlCol="0"/>
          <a:lstStyle/>
          <a:p>
            <a:pPr rtl="0"/>
            <a:r>
              <a:rPr lang="ru-RU" b="1" noProof="1">
                <a:gradFill>
                  <a:gsLst>
                    <a:gs pos="15000">
                      <a:schemeClr val="bg1"/>
                    </a:gs>
                    <a:gs pos="47000">
                      <a:schemeClr val="bg1"/>
                    </a:gs>
                  </a:gsLst>
                  <a:lin ang="5400000" scaled="1"/>
                </a:gradFill>
              </a:rPr>
              <a:t>ЛР1</a:t>
            </a:r>
          </a:p>
        </p:txBody>
      </p:sp>
      <p:sp>
        <p:nvSpPr>
          <p:cNvPr id="3" name="Прямоугольник 2"/>
          <p:cNvSpPr/>
          <p:nvPr/>
        </p:nvSpPr>
        <p:spPr>
          <a:xfrm>
            <a:off x="3791305" y="631027"/>
            <a:ext cx="8174272" cy="1006429"/>
          </a:xfrm>
          <a:prstGeom prst="rect">
            <a:avLst/>
          </a:prstGeom>
        </p:spPr>
        <p:txBody>
          <a:bodyPr wrap="square">
            <a:spAutoFit/>
          </a:bodyPr>
          <a:lstStyle/>
          <a:p>
            <a:pPr algn="just">
              <a:lnSpc>
                <a:spcPct val="90000"/>
              </a:lnSpc>
              <a:spcBef>
                <a:spcPts val="1000"/>
              </a:spcBef>
            </a:pPr>
            <a:r>
              <a:rPr lang="ru-RU" sz="2200" b="1" dirty="0">
                <a:gradFill>
                  <a:gsLst>
                    <a:gs pos="15000">
                      <a:schemeClr val="bg1"/>
                    </a:gs>
                    <a:gs pos="47000">
                      <a:schemeClr val="bg1"/>
                    </a:gs>
                  </a:gsLst>
                  <a:lin ang="5400000" scaled="1"/>
                </a:gradFill>
              </a:rPr>
              <a:t>Какие генеративные модели можно использовать для автоматического заполнения отсутствующих данных или формирования кратких описаний документов?</a:t>
            </a:r>
            <a:endParaRPr lang="ru-RU" sz="2200" b="1" noProof="1">
              <a:gradFill>
                <a:gsLst>
                  <a:gs pos="15000">
                    <a:schemeClr val="bg1"/>
                  </a:gs>
                  <a:gs pos="47000">
                    <a:schemeClr val="bg1"/>
                  </a:gs>
                </a:gsLst>
                <a:lin ang="5400000" scaled="1"/>
              </a:gradFill>
            </a:endParaRPr>
          </a:p>
        </p:txBody>
      </p:sp>
      <p:sp>
        <p:nvSpPr>
          <p:cNvPr id="11" name="Прямоугольник 10">
            <a:extLst>
              <a:ext uri="{FF2B5EF4-FFF2-40B4-BE49-F238E27FC236}">
                <a16:creationId xmlns:a16="http://schemas.microsoft.com/office/drawing/2014/main" id="{68862505-3B09-0927-3A72-B6B049A05A2A}"/>
              </a:ext>
            </a:extLst>
          </p:cNvPr>
          <p:cNvSpPr/>
          <p:nvPr/>
        </p:nvSpPr>
        <p:spPr>
          <a:xfrm>
            <a:off x="4622973" y="1890254"/>
            <a:ext cx="2761895" cy="397032"/>
          </a:xfrm>
          <a:prstGeom prst="rect">
            <a:avLst/>
          </a:prstGeom>
        </p:spPr>
        <p:txBody>
          <a:bodyPr wrap="square">
            <a:spAutoFit/>
          </a:bodyPr>
          <a:lstStyle/>
          <a:p>
            <a:pPr algn="just">
              <a:lnSpc>
                <a:spcPct val="90000"/>
              </a:lnSpc>
              <a:spcBef>
                <a:spcPts val="1000"/>
              </a:spcBef>
            </a:pPr>
            <a:r>
              <a:rPr lang="en-US" sz="2200" b="1" noProof="1">
                <a:solidFill>
                  <a:srgbClr val="FFC000"/>
                </a:solidFill>
              </a:rPr>
              <a:t>ChatGPT </a:t>
            </a:r>
            <a:r>
              <a:rPr lang="ru-RU" sz="2200" b="1" noProof="1">
                <a:solidFill>
                  <a:srgbClr val="FFC000"/>
                </a:solidFill>
              </a:rPr>
              <a:t>от </a:t>
            </a:r>
            <a:r>
              <a:rPr lang="en-US" sz="2200" b="1" noProof="1">
                <a:solidFill>
                  <a:srgbClr val="FFC000"/>
                </a:solidFill>
              </a:rPr>
              <a:t>OpenAI</a:t>
            </a:r>
            <a:endParaRPr lang="ru-RU" sz="2200" b="1" noProof="1">
              <a:solidFill>
                <a:srgbClr val="FFC000"/>
              </a:solidFill>
            </a:endParaRPr>
          </a:p>
        </p:txBody>
      </p:sp>
      <p:sp>
        <p:nvSpPr>
          <p:cNvPr id="13" name="TextBox 12">
            <a:extLst>
              <a:ext uri="{FF2B5EF4-FFF2-40B4-BE49-F238E27FC236}">
                <a16:creationId xmlns:a16="http://schemas.microsoft.com/office/drawing/2014/main" id="{5C25E49A-6167-4A73-882D-C570AD5B076C}"/>
              </a:ext>
            </a:extLst>
          </p:cNvPr>
          <p:cNvSpPr txBox="1"/>
          <p:nvPr/>
        </p:nvSpPr>
        <p:spPr>
          <a:xfrm>
            <a:off x="169817" y="2287286"/>
            <a:ext cx="11795760" cy="566565"/>
          </a:xfrm>
          <a:prstGeom prst="rect">
            <a:avLst/>
          </a:prstGeom>
          <a:noFill/>
        </p:spPr>
        <p:txBody>
          <a:bodyPr wrap="square">
            <a:spAutoFit/>
          </a:bodyPr>
          <a:lstStyle/>
          <a:p>
            <a:pPr algn="just">
              <a:lnSpc>
                <a:spcPct val="115000"/>
              </a:lnSpc>
            </a:pPr>
            <a:r>
              <a:rPr lang="ru-RU" sz="1400" b="1" dirty="0">
                <a:gradFill>
                  <a:gsLst>
                    <a:gs pos="15000">
                      <a:schemeClr val="bg1"/>
                    </a:gs>
                    <a:gs pos="47000">
                      <a:schemeClr val="bg1"/>
                    </a:gs>
                  </a:gsLst>
                  <a:lin ang="5400000" scaled="1"/>
                </a:gradFill>
              </a:rPr>
              <a:t>Для автоматического заполнения пропущенных данных и генерации кратких описаний документов (особенно в юридической и финансовой сфере, как в лизинге) отлично подходят современные генеративные модели на базе трансформеров.</a:t>
            </a:r>
          </a:p>
        </p:txBody>
      </p:sp>
      <p:sp>
        <p:nvSpPr>
          <p:cNvPr id="16" name="TextBox 15">
            <a:extLst>
              <a:ext uri="{FF2B5EF4-FFF2-40B4-BE49-F238E27FC236}">
                <a16:creationId xmlns:a16="http://schemas.microsoft.com/office/drawing/2014/main" id="{22D6C768-6DAD-E053-968B-B379F53ECB84}"/>
              </a:ext>
            </a:extLst>
          </p:cNvPr>
          <p:cNvSpPr txBox="1"/>
          <p:nvPr/>
        </p:nvSpPr>
        <p:spPr>
          <a:xfrm>
            <a:off x="311474" y="2919944"/>
            <a:ext cx="7186606" cy="3541162"/>
          </a:xfrm>
          <a:prstGeom prst="rect">
            <a:avLst/>
          </a:prstGeom>
          <a:noFill/>
        </p:spPr>
        <p:txBody>
          <a:bodyPr wrap="square">
            <a:spAutoFit/>
          </a:bodyPr>
          <a:lstStyle/>
          <a:p>
            <a:pPr algn="just">
              <a:lnSpc>
                <a:spcPct val="115000"/>
              </a:lnSpc>
              <a:buNone/>
            </a:pPr>
            <a:r>
              <a:rPr lang="ru-RU" sz="1400" b="1" dirty="0">
                <a:solidFill>
                  <a:schemeClr val="bg1"/>
                </a:solidFill>
                <a:effectLst/>
                <a:latin typeface="Segoe UI (Основной текст)"/>
                <a:ea typeface="Times New Roman" panose="02020603050405020304" pitchFamily="18" charset="0"/>
                <a:cs typeface="Apple Color Emoji"/>
              </a:rPr>
              <a:t>🏆</a:t>
            </a:r>
            <a:r>
              <a:rPr lang="ru-RU" sz="1400" b="1" dirty="0">
                <a:solidFill>
                  <a:schemeClr val="bg1"/>
                </a:solidFill>
                <a:effectLst/>
                <a:latin typeface="Segoe UI (Основной текст)"/>
                <a:ea typeface="Times New Roman" panose="02020603050405020304" pitchFamily="18" charset="0"/>
              </a:rPr>
              <a:t> Рекомендуемые генеративные модели</a:t>
            </a:r>
            <a:endParaRPr lang="ru-RU" sz="1400" dirty="0">
              <a:solidFill>
                <a:schemeClr val="bg1"/>
              </a:solidFill>
              <a:effectLst/>
              <a:latin typeface="Segoe UI (Основной текст)"/>
              <a:ea typeface="Times New Roman" panose="02020603050405020304" pitchFamily="18" charset="0"/>
            </a:endParaRP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cs typeface="Apple Color Emoji"/>
              </a:rPr>
              <a:t>✅</a:t>
            </a:r>
            <a:r>
              <a:rPr lang="ru-RU" sz="1400" b="1" dirty="0">
                <a:solidFill>
                  <a:schemeClr val="bg1"/>
                </a:solidFill>
                <a:effectLst/>
                <a:latin typeface="Segoe UI (Основной текст)"/>
                <a:ea typeface="Times New Roman" panose="02020603050405020304" pitchFamily="18" charset="0"/>
              </a:rPr>
              <a:t> 1. </a:t>
            </a:r>
            <a:r>
              <a:rPr lang="ru-RU" sz="1400" b="1" dirty="0" err="1">
                <a:solidFill>
                  <a:schemeClr val="bg1"/>
                </a:solidFill>
                <a:effectLst/>
                <a:latin typeface="Segoe UI (Основной текст)"/>
                <a:ea typeface="Times New Roman" panose="02020603050405020304" pitchFamily="18" charset="0"/>
              </a:rPr>
              <a:t>SberAI</a:t>
            </a:r>
            <a:r>
              <a:rPr lang="ru-RU" sz="1400" b="1" dirty="0">
                <a:solidFill>
                  <a:schemeClr val="bg1"/>
                </a:solidFill>
                <a:effectLst/>
                <a:latin typeface="Segoe UI (Основной текст)"/>
                <a:ea typeface="Times New Roman" panose="02020603050405020304" pitchFamily="18" charset="0"/>
              </a:rPr>
              <a:t> RuGPT-3 / RuGPT-3.5</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Русский аналог GPT-3 от Сбера</a:t>
            </a: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Отлично работает на длинных юридических текстах</a:t>
            </a: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Умеет продолжать текст, дополнять пропущенные значения</a:t>
            </a: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Можно использовать </a:t>
            </a:r>
            <a:r>
              <a:rPr lang="ru-RU" sz="1400" dirty="0" err="1">
                <a:solidFill>
                  <a:schemeClr val="bg1"/>
                </a:solidFill>
                <a:effectLst/>
                <a:latin typeface="Segoe UI (Основной текст)"/>
                <a:ea typeface="Times New Roman" panose="02020603050405020304" pitchFamily="18" charset="0"/>
              </a:rPr>
              <a:t>zero-shot</a:t>
            </a:r>
            <a:r>
              <a:rPr lang="ru-RU" sz="1400" dirty="0">
                <a:solidFill>
                  <a:schemeClr val="bg1"/>
                </a:solidFill>
                <a:effectLst/>
                <a:latin typeface="Segoe UI (Основной текст)"/>
                <a:ea typeface="Times New Roman" panose="02020603050405020304" pitchFamily="18" charset="0"/>
              </a:rPr>
              <a:t> или </a:t>
            </a:r>
            <a:r>
              <a:rPr lang="ru-RU" sz="1400" dirty="0" err="1">
                <a:solidFill>
                  <a:schemeClr val="bg1"/>
                </a:solidFill>
                <a:effectLst/>
                <a:latin typeface="Segoe UI (Основной текст)"/>
                <a:ea typeface="Times New Roman" panose="02020603050405020304" pitchFamily="18" charset="0"/>
              </a:rPr>
              <a:t>few-shot</a:t>
            </a:r>
            <a:r>
              <a:rPr lang="ru-RU" sz="1400" dirty="0">
                <a:solidFill>
                  <a:schemeClr val="bg1"/>
                </a:solidFill>
                <a:effectLst/>
                <a:latin typeface="Segoe UI (Основной текст)"/>
                <a:ea typeface="Times New Roman" panose="02020603050405020304" pitchFamily="18" charset="0"/>
              </a:rPr>
              <a:t> (с примерами)</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cs typeface="Apple Color Emoji"/>
              </a:rPr>
              <a:t>✅</a:t>
            </a:r>
            <a:r>
              <a:rPr lang="ru-RU" sz="1400" b="1" dirty="0">
                <a:solidFill>
                  <a:schemeClr val="bg1"/>
                </a:solidFill>
                <a:effectLst/>
                <a:latin typeface="Segoe UI (Основной текст)"/>
                <a:ea typeface="Times New Roman" panose="02020603050405020304" pitchFamily="18" charset="0"/>
              </a:rPr>
              <a:t> 2. </a:t>
            </a:r>
            <a:r>
              <a:rPr lang="ru-RU" sz="1400" b="1" dirty="0" err="1">
                <a:solidFill>
                  <a:schemeClr val="bg1"/>
                </a:solidFill>
                <a:effectLst/>
                <a:latin typeface="Segoe UI (Основной текст)"/>
                <a:ea typeface="Times New Roman" panose="02020603050405020304" pitchFamily="18" charset="0"/>
              </a:rPr>
              <a:t>mGPT</a:t>
            </a:r>
            <a:r>
              <a:rPr lang="ru-RU" sz="1400" b="1" dirty="0">
                <a:solidFill>
                  <a:schemeClr val="bg1"/>
                </a:solidFill>
                <a:effectLst/>
                <a:latin typeface="Segoe UI (Основной текст)"/>
                <a:ea typeface="Times New Roman" panose="02020603050405020304" pitchFamily="18" charset="0"/>
              </a:rPr>
              <a:t> (</a:t>
            </a:r>
            <a:r>
              <a:rPr lang="ru-RU" sz="1400" b="1" dirty="0" err="1">
                <a:solidFill>
                  <a:schemeClr val="bg1"/>
                </a:solidFill>
                <a:effectLst/>
                <a:latin typeface="Segoe UI (Основной текст)"/>
                <a:ea typeface="Times New Roman" panose="02020603050405020304" pitchFamily="18" charset="0"/>
              </a:rPr>
              <a:t>multilingual</a:t>
            </a:r>
            <a:r>
              <a:rPr lang="ru-RU" sz="1400" b="1" dirty="0">
                <a:solidFill>
                  <a:schemeClr val="bg1"/>
                </a:solidFill>
                <a:effectLst/>
                <a:latin typeface="Segoe UI (Основной текст)"/>
                <a:ea typeface="Times New Roman" panose="02020603050405020304" pitchFamily="18" charset="0"/>
              </a:rPr>
              <a:t> GPT)</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Поддержка русского, разработана AI21 + </a:t>
            </a:r>
            <a:r>
              <a:rPr lang="ru-RU" sz="1400" dirty="0" err="1">
                <a:solidFill>
                  <a:schemeClr val="bg1"/>
                </a:solidFill>
                <a:effectLst/>
                <a:latin typeface="Segoe UI (Основной текст)"/>
                <a:ea typeface="Times New Roman" panose="02020603050405020304" pitchFamily="18" charset="0"/>
              </a:rPr>
              <a:t>Sber</a:t>
            </a:r>
            <a:endParaRPr lang="en-US"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Работает в духе GPT, но легче</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cs typeface="Apple Color Emoji"/>
              </a:rPr>
              <a:t>✅</a:t>
            </a:r>
            <a:r>
              <a:rPr lang="ru-RU" sz="1400" b="1" dirty="0">
                <a:solidFill>
                  <a:schemeClr val="bg1"/>
                </a:solidFill>
                <a:effectLst/>
                <a:latin typeface="Segoe UI (Основной текст)"/>
                <a:ea typeface="Times New Roman" panose="02020603050405020304" pitchFamily="18" charset="0"/>
              </a:rPr>
              <a:t> 3. T5 / mT5 / RuT5</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Хорошо справляется с задачами типа "переведи → опиши → дополни"</a:t>
            </a: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Есть версии, </a:t>
            </a:r>
            <a:r>
              <a:rPr lang="ru-RU" sz="1400" dirty="0" err="1">
                <a:solidFill>
                  <a:schemeClr val="bg1"/>
                </a:solidFill>
                <a:effectLst/>
                <a:latin typeface="Segoe UI (Основной текст)"/>
                <a:ea typeface="Times New Roman" panose="02020603050405020304" pitchFamily="18" charset="0"/>
              </a:rPr>
              <a:t>дообученные</a:t>
            </a:r>
            <a:r>
              <a:rPr lang="ru-RU" sz="1400" dirty="0">
                <a:solidFill>
                  <a:schemeClr val="bg1"/>
                </a:solidFill>
                <a:effectLst/>
                <a:latin typeface="Segoe UI (Основной текст)"/>
                <a:ea typeface="Times New Roman" panose="02020603050405020304" pitchFamily="18" charset="0"/>
              </a:rPr>
              <a:t> на юридических текстах</a:t>
            </a:r>
          </a:p>
          <a:p>
            <a:pPr algn="just">
              <a:lnSpc>
                <a:spcPct val="115000"/>
              </a:lnSpc>
              <a:buNone/>
            </a:pPr>
            <a:r>
              <a:rPr lang="en-US" sz="1400" b="1" dirty="0">
                <a:solidFill>
                  <a:schemeClr val="bg1"/>
                </a:solidFill>
                <a:effectLst/>
                <a:latin typeface="Segoe UI (Основной текст)"/>
                <a:ea typeface="Times New Roman" panose="02020603050405020304" pitchFamily="18" charset="0"/>
                <a:cs typeface="Apple Color Emoji"/>
              </a:rPr>
              <a:t>✅</a:t>
            </a:r>
            <a:r>
              <a:rPr lang="en-US" sz="1400" b="1" dirty="0">
                <a:solidFill>
                  <a:schemeClr val="bg1"/>
                </a:solidFill>
                <a:effectLst/>
                <a:latin typeface="Segoe UI (Основной текст)"/>
                <a:ea typeface="Times New Roman" panose="02020603050405020304" pitchFamily="18" charset="0"/>
              </a:rPr>
              <a:t> 4. </a:t>
            </a:r>
            <a:r>
              <a:rPr lang="en-US" sz="1400" b="1" dirty="0" err="1">
                <a:solidFill>
                  <a:schemeClr val="bg1"/>
                </a:solidFill>
                <a:effectLst/>
                <a:latin typeface="Segoe UI (Основной текст)"/>
                <a:ea typeface="Times New Roman" panose="02020603050405020304" pitchFamily="18" charset="0"/>
              </a:rPr>
              <a:t>ChatGLM</a:t>
            </a:r>
            <a:r>
              <a:rPr lang="en-US" sz="1400" b="1" dirty="0">
                <a:solidFill>
                  <a:schemeClr val="bg1"/>
                </a:solidFill>
                <a:effectLst/>
                <a:latin typeface="Segoe UI (Основной текст)"/>
                <a:ea typeface="Times New Roman" panose="02020603050405020304" pitchFamily="18" charset="0"/>
              </a:rPr>
              <a:t>, Mistral, Gemini, Claude (</a:t>
            </a:r>
            <a:r>
              <a:rPr lang="ru-RU" sz="1400" b="1" dirty="0">
                <a:solidFill>
                  <a:schemeClr val="bg1"/>
                </a:solidFill>
                <a:effectLst/>
                <a:latin typeface="Segoe UI (Основной текст)"/>
                <a:ea typeface="Times New Roman" panose="02020603050405020304" pitchFamily="18" charset="0"/>
              </a:rPr>
              <a:t>через</a:t>
            </a:r>
            <a:r>
              <a:rPr lang="en-US" sz="1400" b="1" dirty="0">
                <a:solidFill>
                  <a:schemeClr val="bg1"/>
                </a:solidFill>
                <a:effectLst/>
                <a:latin typeface="Segoe UI (Основной текст)"/>
                <a:ea typeface="Times New Roman" panose="02020603050405020304" pitchFamily="18" charset="0"/>
              </a:rPr>
              <a:t> API)</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dirty="0">
                <a:solidFill>
                  <a:schemeClr val="bg1"/>
                </a:solidFill>
                <a:effectLst/>
                <a:latin typeface="Segoe UI (Основной текст)"/>
                <a:ea typeface="Times New Roman" panose="02020603050405020304" pitchFamily="18" charset="0"/>
              </a:rPr>
              <a:t>Для диалоговых сценариев: «Что указано в документе?», «Какая дата договора?»</a:t>
            </a:r>
          </a:p>
        </p:txBody>
      </p:sp>
      <p:graphicFrame>
        <p:nvGraphicFramePr>
          <p:cNvPr id="19" name="Таблица 18">
            <a:extLst>
              <a:ext uri="{FF2B5EF4-FFF2-40B4-BE49-F238E27FC236}">
                <a16:creationId xmlns:a16="http://schemas.microsoft.com/office/drawing/2014/main" id="{E00BE067-D73D-EEAE-EB09-348647CBFB33}"/>
              </a:ext>
            </a:extLst>
          </p:cNvPr>
          <p:cNvGraphicFramePr>
            <a:graphicFrameLocks noGrp="1"/>
          </p:cNvGraphicFramePr>
          <p:nvPr>
            <p:extLst>
              <p:ext uri="{D42A27DB-BD31-4B8C-83A1-F6EECF244321}">
                <p14:modId xmlns:p14="http://schemas.microsoft.com/office/powerpoint/2010/main" val="2564823802"/>
              </p:ext>
            </p:extLst>
          </p:nvPr>
        </p:nvGraphicFramePr>
        <p:xfrm>
          <a:off x="6996247" y="3833813"/>
          <a:ext cx="4786449" cy="1713423"/>
        </p:xfrm>
        <a:graphic>
          <a:graphicData uri="http://schemas.openxmlformats.org/drawingml/2006/table">
            <a:tbl>
              <a:tblPr firstRow="1" firstCol="1" bandRow="1">
                <a:tableStyleId>{5C22544A-7EE6-4342-B048-85BDC9FD1C3A}</a:tableStyleId>
              </a:tblPr>
              <a:tblGrid>
                <a:gridCol w="1864370">
                  <a:extLst>
                    <a:ext uri="{9D8B030D-6E8A-4147-A177-3AD203B41FA5}">
                      <a16:colId xmlns:a16="http://schemas.microsoft.com/office/drawing/2014/main" val="1164588867"/>
                    </a:ext>
                  </a:extLst>
                </a:gridCol>
                <a:gridCol w="2922079">
                  <a:extLst>
                    <a:ext uri="{9D8B030D-6E8A-4147-A177-3AD203B41FA5}">
                      <a16:colId xmlns:a16="http://schemas.microsoft.com/office/drawing/2014/main" val="2919643343"/>
                    </a:ext>
                  </a:extLst>
                </a:gridCol>
              </a:tblGrid>
              <a:tr h="165069">
                <a:tc>
                  <a:txBody>
                    <a:bodyPr/>
                    <a:lstStyle/>
                    <a:p>
                      <a:pPr algn="ctr">
                        <a:lnSpc>
                          <a:spcPct val="115000"/>
                        </a:lnSpc>
                        <a:buNone/>
                      </a:pPr>
                      <a:r>
                        <a:rPr lang="ru-RU" sz="1400" kern="100" dirty="0">
                          <a:effectLst/>
                        </a:rPr>
                        <a:t>Инструмент</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gn="ctr">
                        <a:lnSpc>
                          <a:spcPct val="115000"/>
                        </a:lnSpc>
                        <a:buNone/>
                      </a:pPr>
                      <a:r>
                        <a:rPr lang="ru-RU" sz="1400" kern="100" dirty="0">
                          <a:effectLst/>
                        </a:rPr>
                        <a:t>Преимущества</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37592065"/>
                  </a:ext>
                </a:extLst>
              </a:tr>
              <a:tr h="165069">
                <a:tc>
                  <a:txBody>
                    <a:bodyPr/>
                    <a:lstStyle/>
                    <a:p>
                      <a:pPr algn="just">
                        <a:lnSpc>
                          <a:spcPct val="115000"/>
                        </a:lnSpc>
                        <a:buNone/>
                      </a:pPr>
                      <a:r>
                        <a:rPr lang="ru-RU" sz="1400" kern="100" dirty="0" err="1">
                          <a:solidFill>
                            <a:schemeClr val="tx1"/>
                          </a:solidFill>
                          <a:effectLst/>
                        </a:rPr>
                        <a:t>HuggingFace</a:t>
                      </a:r>
                      <a:r>
                        <a:rPr lang="ru-RU" sz="1400" kern="100" dirty="0">
                          <a:solidFill>
                            <a:schemeClr val="tx1"/>
                          </a:solidFill>
                          <a:effectLst/>
                        </a:rPr>
                        <a:t> </a:t>
                      </a:r>
                      <a:r>
                        <a:rPr lang="ru-RU" sz="1400" kern="100" dirty="0" err="1">
                          <a:solidFill>
                            <a:schemeClr val="tx1"/>
                          </a:solidFill>
                          <a:effectLst/>
                        </a:rPr>
                        <a:t>Transformers</a:t>
                      </a:r>
                      <a:endParaRPr lang="ru-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gn="just">
                        <a:lnSpc>
                          <a:spcPct val="115000"/>
                        </a:lnSpc>
                        <a:buNone/>
                      </a:pPr>
                      <a:r>
                        <a:rPr lang="ru-RU" sz="1400" kern="100" dirty="0">
                          <a:effectLst/>
                        </a:rPr>
                        <a:t>Прямой доступ к </a:t>
                      </a:r>
                      <a:r>
                        <a:rPr lang="ru-RU" sz="1400" kern="100" dirty="0" err="1">
                          <a:effectLst/>
                        </a:rPr>
                        <a:t>RuGPT</a:t>
                      </a:r>
                      <a:r>
                        <a:rPr lang="ru-RU" sz="1400" kern="100" dirty="0">
                          <a:effectLst/>
                        </a:rPr>
                        <a:t>, T5, </a:t>
                      </a:r>
                      <a:r>
                        <a:rPr lang="ru-RU" sz="1400" kern="100" dirty="0" err="1">
                          <a:effectLst/>
                        </a:rPr>
                        <a:t>mGPT</a:t>
                      </a:r>
                      <a:endParaRPr lang="ru-RU" sz="1400" kern="100" dirty="0">
                        <a:effectLst/>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451249402"/>
                  </a:ext>
                </a:extLst>
              </a:tr>
              <a:tr h="165069">
                <a:tc>
                  <a:txBody>
                    <a:bodyPr/>
                    <a:lstStyle/>
                    <a:p>
                      <a:pPr algn="just">
                        <a:lnSpc>
                          <a:spcPct val="115000"/>
                        </a:lnSpc>
                        <a:buNone/>
                      </a:pPr>
                      <a:r>
                        <a:rPr lang="ru-RU" sz="1400" kern="100">
                          <a:solidFill>
                            <a:schemeClr val="tx1"/>
                          </a:solidFill>
                          <a:effectLst/>
                        </a:rPr>
                        <a:t>SberCloud API</a:t>
                      </a:r>
                      <a:endParaRPr lang="ru-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gn="just">
                        <a:lnSpc>
                          <a:spcPct val="115000"/>
                        </a:lnSpc>
                        <a:buNone/>
                      </a:pPr>
                      <a:r>
                        <a:rPr lang="ru-RU" sz="1400" kern="100" dirty="0">
                          <a:effectLst/>
                        </a:rPr>
                        <a:t>Доступ к RuGPT-3.5 через API</a:t>
                      </a:r>
                      <a:endParaRPr lang="ru-RU" sz="1400" kern="100" dirty="0">
                        <a:effectLst/>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934277113"/>
                  </a:ext>
                </a:extLst>
              </a:tr>
              <a:tr h="165069">
                <a:tc>
                  <a:txBody>
                    <a:bodyPr/>
                    <a:lstStyle/>
                    <a:p>
                      <a:pPr algn="just">
                        <a:lnSpc>
                          <a:spcPct val="115000"/>
                        </a:lnSpc>
                        <a:buNone/>
                      </a:pPr>
                      <a:r>
                        <a:rPr lang="ru-RU" sz="1400" kern="100">
                          <a:solidFill>
                            <a:schemeClr val="tx1"/>
                          </a:solidFill>
                          <a:effectLst/>
                        </a:rPr>
                        <a:t>LangChain + LLM</a:t>
                      </a:r>
                      <a:endParaRPr lang="ru-RU" sz="14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gn="just">
                        <a:lnSpc>
                          <a:spcPct val="115000"/>
                        </a:lnSpc>
                        <a:buNone/>
                      </a:pPr>
                      <a:r>
                        <a:rPr lang="ru-RU" sz="1400" kern="100" dirty="0">
                          <a:effectLst/>
                        </a:rPr>
                        <a:t>Конструкции с шаблонами и контекстами</a:t>
                      </a:r>
                      <a:endParaRPr lang="ru-RU" sz="1400" kern="100" dirty="0">
                        <a:effectLst/>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2695678291"/>
                  </a:ext>
                </a:extLst>
              </a:tr>
              <a:tr h="165069">
                <a:tc>
                  <a:txBody>
                    <a:bodyPr/>
                    <a:lstStyle/>
                    <a:p>
                      <a:pPr algn="just">
                        <a:lnSpc>
                          <a:spcPct val="115000"/>
                        </a:lnSpc>
                        <a:buNone/>
                      </a:pPr>
                      <a:r>
                        <a:rPr lang="ru-RU" sz="1400" kern="100" dirty="0" err="1">
                          <a:solidFill>
                            <a:schemeClr val="tx1"/>
                          </a:solidFill>
                          <a:effectLst/>
                        </a:rPr>
                        <a:t>FastAPI</a:t>
                      </a:r>
                      <a:endParaRPr lang="ru-RU"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gn="just">
                        <a:lnSpc>
                          <a:spcPct val="115000"/>
                        </a:lnSpc>
                        <a:buNone/>
                      </a:pPr>
                      <a:r>
                        <a:rPr lang="ru-RU" sz="1400" kern="100" dirty="0">
                          <a:effectLst/>
                        </a:rPr>
                        <a:t>Встраивание в </a:t>
                      </a:r>
                      <a:r>
                        <a:rPr lang="ru-RU" sz="1400" kern="100" dirty="0" err="1">
                          <a:effectLst/>
                        </a:rPr>
                        <a:t>backend</a:t>
                      </a:r>
                      <a:r>
                        <a:rPr lang="ru-RU" sz="1400" kern="100" dirty="0">
                          <a:effectLst/>
                        </a:rPr>
                        <a:t> систему</a:t>
                      </a:r>
                      <a:endParaRPr lang="ru-RU" sz="1400" kern="100" dirty="0">
                        <a:effectLst/>
                        <a:latin typeface="Times New Roman" panose="02020603050405020304" pitchFamily="18" charset="0"/>
                        <a:ea typeface="+mn-ea"/>
                        <a:cs typeface="Times New Roman" panose="02020603050405020304" pitchFamily="18" charset="0"/>
                      </a:endParaRPr>
                    </a:p>
                  </a:txBody>
                  <a:tcPr marL="9525" marR="9525" marT="9525" marB="9525" anchor="ctr"/>
                </a:tc>
                <a:extLst>
                  <a:ext uri="{0D108BD9-81ED-4DB2-BD59-A6C34878D82A}">
                    <a16:rowId xmlns:a16="http://schemas.microsoft.com/office/drawing/2014/main" val="4240890928"/>
                  </a:ext>
                </a:extLst>
              </a:tr>
            </a:tbl>
          </a:graphicData>
        </a:graphic>
      </p:graphicFrame>
      <p:sp>
        <p:nvSpPr>
          <p:cNvPr id="20" name="Rectangle 2">
            <a:extLst>
              <a:ext uri="{FF2B5EF4-FFF2-40B4-BE49-F238E27FC236}">
                <a16:creationId xmlns:a16="http://schemas.microsoft.com/office/drawing/2014/main" id="{98BB5DF1-DEB2-5CEA-320F-475E42A894F7}"/>
              </a:ext>
            </a:extLst>
          </p:cNvPr>
          <p:cNvSpPr>
            <a:spLocks noChangeArrowheads="1"/>
          </p:cNvSpPr>
          <p:nvPr/>
        </p:nvSpPr>
        <p:spPr bwMode="auto">
          <a:xfrm>
            <a:off x="7671693" y="3442378"/>
            <a:ext cx="34355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pple Color Emoji"/>
              </a:rPr>
              <a:t>⚙️</a:t>
            </a:r>
            <a:r>
              <a:rPr kumimoji="0" lang="ru-RU" altLang="ru-RU"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lang="ru-RU" altLang="ru-RU" sz="1400" b="1" dirty="0">
                <a:gradFill>
                  <a:gsLst>
                    <a:gs pos="15000">
                      <a:schemeClr val="bg1"/>
                    </a:gs>
                    <a:gs pos="47000">
                      <a:schemeClr val="bg1"/>
                    </a:gs>
                  </a:gsLst>
                  <a:lin ang="5400000" scaled="1"/>
                </a:gradFill>
              </a:rPr>
              <a:t>Как использовать (инструменты):</a:t>
            </a:r>
          </a:p>
        </p:txBody>
      </p:sp>
    </p:spTree>
    <p:extLst>
      <p:ext uri="{BB962C8B-B14F-4D97-AF65-F5344CB8AC3E}">
        <p14:creationId xmlns:p14="http://schemas.microsoft.com/office/powerpoint/2010/main" val="20748717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2" grpId="0"/>
      <p:bldP spid="3"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A60A-C79B-182C-3D17-E17466ACE9C6}"/>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19DD722A-F04A-93AF-A96C-EACF307B1EDE}"/>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AF5ED8FD-CCBA-925A-4D85-22B83CB32D04}"/>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5</a:t>
            </a:r>
          </a:p>
        </p:txBody>
      </p:sp>
      <p:sp>
        <p:nvSpPr>
          <p:cNvPr id="2" name="Текст 14">
            <a:extLst>
              <a:ext uri="{FF2B5EF4-FFF2-40B4-BE49-F238E27FC236}">
                <a16:creationId xmlns:a16="http://schemas.microsoft.com/office/drawing/2014/main" id="{D9047915-7893-125A-6EC3-49CC2075AB11}"/>
              </a:ext>
            </a:extLst>
          </p:cNvPr>
          <p:cNvSpPr txBox="1">
            <a:spLocks/>
          </p:cNvSpPr>
          <p:nvPr/>
        </p:nvSpPr>
        <p:spPr>
          <a:xfrm>
            <a:off x="4088093" y="349812"/>
            <a:ext cx="7434044" cy="7017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Спроектировали сверточную нейронную сеть для обучения классификации ЭЭГ</a:t>
            </a:r>
          </a:p>
        </p:txBody>
      </p:sp>
      <p:sp>
        <p:nvSpPr>
          <p:cNvPr id="7" name="Текст 14">
            <a:extLst>
              <a:ext uri="{FF2B5EF4-FFF2-40B4-BE49-F238E27FC236}">
                <a16:creationId xmlns:a16="http://schemas.microsoft.com/office/drawing/2014/main" id="{576E2502-EDF1-80CB-6AC3-1131C6AF5CD4}"/>
              </a:ext>
            </a:extLst>
          </p:cNvPr>
          <p:cNvSpPr txBox="1">
            <a:spLocks/>
          </p:cNvSpPr>
          <p:nvPr/>
        </p:nvSpPr>
        <p:spPr>
          <a:xfrm>
            <a:off x="1878321" y="1758426"/>
            <a:ext cx="2526380"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FFC000"/>
                </a:solidFill>
              </a:rPr>
              <a:t>Model summary</a:t>
            </a:r>
            <a:endParaRPr lang="ru-RU" sz="2400" b="1" dirty="0">
              <a:solidFill>
                <a:srgbClr val="FFC000"/>
              </a:solidFill>
            </a:endParaRPr>
          </a:p>
        </p:txBody>
      </p:sp>
      <p:sp>
        <p:nvSpPr>
          <p:cNvPr id="12" name="Текст 14">
            <a:extLst>
              <a:ext uri="{FF2B5EF4-FFF2-40B4-BE49-F238E27FC236}">
                <a16:creationId xmlns:a16="http://schemas.microsoft.com/office/drawing/2014/main" id="{448E463A-F267-AC4C-30AB-2908FF90E2A4}"/>
              </a:ext>
            </a:extLst>
          </p:cNvPr>
          <p:cNvSpPr txBox="1">
            <a:spLocks/>
          </p:cNvSpPr>
          <p:nvPr/>
        </p:nvSpPr>
        <p:spPr>
          <a:xfrm>
            <a:off x="7805115" y="2693383"/>
            <a:ext cx="2611914"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sz="2400" b="1" dirty="0">
                <a:solidFill>
                  <a:srgbClr val="FFC000"/>
                </a:solidFill>
              </a:rPr>
              <a:t>Метрики на </a:t>
            </a:r>
            <a:r>
              <a:rPr lang="en-US" sz="2400" b="1" dirty="0">
                <a:solidFill>
                  <a:srgbClr val="FFC000"/>
                </a:solidFill>
              </a:rPr>
              <a:t>Test</a:t>
            </a:r>
            <a:endParaRPr lang="ru-RU" sz="2400" b="1" dirty="0">
              <a:solidFill>
                <a:srgbClr val="FFC000"/>
              </a:solidFill>
            </a:endParaRPr>
          </a:p>
        </p:txBody>
      </p:sp>
      <p:pic>
        <p:nvPicPr>
          <p:cNvPr id="4" name="Рисунок 3">
            <a:extLst>
              <a:ext uri="{FF2B5EF4-FFF2-40B4-BE49-F238E27FC236}">
                <a16:creationId xmlns:a16="http://schemas.microsoft.com/office/drawing/2014/main" id="{434DFA45-72C0-B26F-AB92-10F171BDA87D}"/>
              </a:ext>
            </a:extLst>
          </p:cNvPr>
          <p:cNvPicPr>
            <a:picLocks noChangeAspect="1"/>
          </p:cNvPicPr>
          <p:nvPr/>
        </p:nvPicPr>
        <p:blipFill>
          <a:blip r:embed="rId3"/>
          <a:stretch>
            <a:fillRect/>
          </a:stretch>
        </p:blipFill>
        <p:spPr>
          <a:xfrm>
            <a:off x="688827" y="2195005"/>
            <a:ext cx="4905367" cy="4377986"/>
          </a:xfrm>
          <a:prstGeom prst="rect">
            <a:avLst/>
          </a:prstGeom>
        </p:spPr>
      </p:pic>
      <p:pic>
        <p:nvPicPr>
          <p:cNvPr id="9" name="Рисунок 8">
            <a:extLst>
              <a:ext uri="{FF2B5EF4-FFF2-40B4-BE49-F238E27FC236}">
                <a16:creationId xmlns:a16="http://schemas.microsoft.com/office/drawing/2014/main" id="{F2AD33E1-4AFA-9D72-8C33-AA258E4453F5}"/>
              </a:ext>
            </a:extLst>
          </p:cNvPr>
          <p:cNvPicPr>
            <a:picLocks noChangeAspect="1"/>
          </p:cNvPicPr>
          <p:nvPr/>
        </p:nvPicPr>
        <p:blipFill>
          <a:blip r:embed="rId4"/>
          <a:stretch>
            <a:fillRect/>
          </a:stretch>
        </p:blipFill>
        <p:spPr>
          <a:xfrm>
            <a:off x="7132977" y="3191249"/>
            <a:ext cx="3971925" cy="1828800"/>
          </a:xfrm>
          <a:prstGeom prst="rect">
            <a:avLst/>
          </a:prstGeom>
        </p:spPr>
      </p:pic>
    </p:spTree>
    <p:extLst>
      <p:ext uri="{BB962C8B-B14F-4D97-AF65-F5344CB8AC3E}">
        <p14:creationId xmlns:p14="http://schemas.microsoft.com/office/powerpoint/2010/main" val="12238620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P spid="7"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1783C-C5FB-A791-948B-E0A6B7C0B5E5}"/>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5B18E9B3-6581-6279-4D2F-FBA8ABDAE109}"/>
              </a:ext>
            </a:extLst>
          </p:cNvPr>
          <p:cNvSpPr>
            <a:spLocks noChangeAspect="1"/>
          </p:cNvSpPr>
          <p:nvPr/>
        </p:nvSpPr>
        <p:spPr>
          <a:xfrm>
            <a:off x="311474" y="-1825205"/>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8F3EFE93-B769-ABF9-2CE9-09820DFFC960}"/>
              </a:ext>
            </a:extLst>
          </p:cNvPr>
          <p:cNvSpPr>
            <a:spLocks noGrp="1"/>
          </p:cNvSpPr>
          <p:nvPr>
            <p:ph type="title"/>
          </p:nvPr>
        </p:nvSpPr>
        <p:spPr>
          <a:xfrm>
            <a:off x="637807" y="4819"/>
            <a:ext cx="2827165" cy="914096"/>
          </a:xfrm>
        </p:spPr>
        <p:txBody>
          <a:bodyPr rtlCol="0"/>
          <a:lstStyle/>
          <a:p>
            <a:pPr rtl="0"/>
            <a:r>
              <a:rPr lang="ru-RU" b="1" noProof="1">
                <a:gradFill>
                  <a:gsLst>
                    <a:gs pos="15000">
                      <a:schemeClr val="bg1"/>
                    </a:gs>
                    <a:gs pos="47000">
                      <a:schemeClr val="bg1"/>
                    </a:gs>
                  </a:gsLst>
                  <a:lin ang="5400000" scaled="1"/>
                </a:gradFill>
              </a:rPr>
              <a:t>Задание 5</a:t>
            </a:r>
          </a:p>
        </p:txBody>
      </p:sp>
      <p:sp>
        <p:nvSpPr>
          <p:cNvPr id="2" name="Текст 14">
            <a:extLst>
              <a:ext uri="{FF2B5EF4-FFF2-40B4-BE49-F238E27FC236}">
                <a16:creationId xmlns:a16="http://schemas.microsoft.com/office/drawing/2014/main" id="{71DE79B0-B34F-6B36-CCF8-E20F1330D634}"/>
              </a:ext>
            </a:extLst>
          </p:cNvPr>
          <p:cNvSpPr txBox="1">
            <a:spLocks/>
          </p:cNvSpPr>
          <p:nvPr/>
        </p:nvSpPr>
        <p:spPr>
          <a:xfrm>
            <a:off x="4088093" y="349812"/>
            <a:ext cx="7434044" cy="1615827"/>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Попробуем </a:t>
            </a:r>
            <a:r>
              <a:rPr lang="en-US" noProof="1"/>
              <a:t>AutoML </a:t>
            </a:r>
            <a:r>
              <a:rPr lang="ru-RU" noProof="1"/>
              <a:t>на этой же задаче. Для этих алгоритмов количество фичей оказалось слишком большим, поэтому пришлось использовать алгоритм </a:t>
            </a:r>
            <a:r>
              <a:rPr lang="en-US" noProof="1"/>
              <a:t>PCA </a:t>
            </a:r>
            <a:r>
              <a:rPr lang="ru-RU" noProof="1"/>
              <a:t>для их уменьшения. Итого из 786432 фичей стало 90</a:t>
            </a:r>
          </a:p>
        </p:txBody>
      </p:sp>
      <p:sp>
        <p:nvSpPr>
          <p:cNvPr id="3" name="Текст 14">
            <a:extLst>
              <a:ext uri="{FF2B5EF4-FFF2-40B4-BE49-F238E27FC236}">
                <a16:creationId xmlns:a16="http://schemas.microsoft.com/office/drawing/2014/main" id="{F85D09DE-614F-846E-50A6-F117B1F116E0}"/>
              </a:ext>
            </a:extLst>
          </p:cNvPr>
          <p:cNvSpPr txBox="1">
            <a:spLocks/>
          </p:cNvSpPr>
          <p:nvPr/>
        </p:nvSpPr>
        <p:spPr>
          <a:xfrm>
            <a:off x="311474" y="2450036"/>
            <a:ext cx="432711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u-RU" noProof="1"/>
              <a:t>Пример пайплайна для </a:t>
            </a:r>
            <a:r>
              <a:rPr lang="en-US" noProof="1"/>
              <a:t>LAMA</a:t>
            </a:r>
            <a:endParaRPr lang="ru-RU" noProof="1"/>
          </a:p>
        </p:txBody>
      </p:sp>
      <p:sp>
        <p:nvSpPr>
          <p:cNvPr id="5" name="Текст 14">
            <a:extLst>
              <a:ext uri="{FF2B5EF4-FFF2-40B4-BE49-F238E27FC236}">
                <a16:creationId xmlns:a16="http://schemas.microsoft.com/office/drawing/2014/main" id="{096D177D-CC39-259B-CEE8-7A3301FDB71F}"/>
              </a:ext>
            </a:extLst>
          </p:cNvPr>
          <p:cNvSpPr txBox="1">
            <a:spLocks/>
          </p:cNvSpPr>
          <p:nvPr/>
        </p:nvSpPr>
        <p:spPr>
          <a:xfrm>
            <a:off x="3033289" y="3320940"/>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LAMA</a:t>
            </a:r>
            <a:endParaRPr lang="ru-RU" noProof="1"/>
          </a:p>
        </p:txBody>
      </p:sp>
      <p:sp>
        <p:nvSpPr>
          <p:cNvPr id="6" name="Текст 14">
            <a:extLst>
              <a:ext uri="{FF2B5EF4-FFF2-40B4-BE49-F238E27FC236}">
                <a16:creationId xmlns:a16="http://schemas.microsoft.com/office/drawing/2014/main" id="{742DD992-8C98-41A8-586C-386B1807132D}"/>
              </a:ext>
            </a:extLst>
          </p:cNvPr>
          <p:cNvSpPr txBox="1">
            <a:spLocks/>
          </p:cNvSpPr>
          <p:nvPr/>
        </p:nvSpPr>
        <p:spPr>
          <a:xfrm>
            <a:off x="5628920" y="5334915"/>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H2O</a:t>
            </a:r>
            <a:endParaRPr lang="ru-RU" noProof="1"/>
          </a:p>
        </p:txBody>
      </p:sp>
      <p:sp>
        <p:nvSpPr>
          <p:cNvPr id="10" name="Текст 14">
            <a:extLst>
              <a:ext uri="{FF2B5EF4-FFF2-40B4-BE49-F238E27FC236}">
                <a16:creationId xmlns:a16="http://schemas.microsoft.com/office/drawing/2014/main" id="{E70DD67E-868F-890B-0EEA-9ACB3B54834A}"/>
              </a:ext>
            </a:extLst>
          </p:cNvPr>
          <p:cNvSpPr txBox="1">
            <a:spLocks/>
          </p:cNvSpPr>
          <p:nvPr/>
        </p:nvSpPr>
        <p:spPr>
          <a:xfrm>
            <a:off x="7870060" y="3362292"/>
            <a:ext cx="1117146" cy="3970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FEDOT</a:t>
            </a:r>
            <a:endParaRPr lang="ru-RU" noProof="1"/>
          </a:p>
        </p:txBody>
      </p:sp>
      <p:pic>
        <p:nvPicPr>
          <p:cNvPr id="18" name="Рисунок 17">
            <a:extLst>
              <a:ext uri="{FF2B5EF4-FFF2-40B4-BE49-F238E27FC236}">
                <a16:creationId xmlns:a16="http://schemas.microsoft.com/office/drawing/2014/main" id="{95739F50-679A-B608-D03C-235CE3CC22C0}"/>
              </a:ext>
            </a:extLst>
          </p:cNvPr>
          <p:cNvPicPr>
            <a:picLocks noChangeAspect="1"/>
          </p:cNvPicPr>
          <p:nvPr/>
        </p:nvPicPr>
        <p:blipFill>
          <a:blip r:embed="rId3"/>
          <a:stretch>
            <a:fillRect/>
          </a:stretch>
        </p:blipFill>
        <p:spPr>
          <a:xfrm>
            <a:off x="5537427" y="2150758"/>
            <a:ext cx="5505450" cy="1047750"/>
          </a:xfrm>
          <a:prstGeom prst="rect">
            <a:avLst/>
          </a:prstGeom>
        </p:spPr>
      </p:pic>
      <p:pic>
        <p:nvPicPr>
          <p:cNvPr id="20" name="Рисунок 19">
            <a:extLst>
              <a:ext uri="{FF2B5EF4-FFF2-40B4-BE49-F238E27FC236}">
                <a16:creationId xmlns:a16="http://schemas.microsoft.com/office/drawing/2014/main" id="{DD5C70C6-AB82-16F8-6E6C-48EA1CA7A687}"/>
              </a:ext>
            </a:extLst>
          </p:cNvPr>
          <p:cNvPicPr>
            <a:picLocks noChangeAspect="1"/>
          </p:cNvPicPr>
          <p:nvPr/>
        </p:nvPicPr>
        <p:blipFill>
          <a:blip r:embed="rId4"/>
          <a:stretch>
            <a:fillRect/>
          </a:stretch>
        </p:blipFill>
        <p:spPr>
          <a:xfrm>
            <a:off x="2069315" y="3755125"/>
            <a:ext cx="3245996" cy="1312376"/>
          </a:xfrm>
          <a:prstGeom prst="rect">
            <a:avLst/>
          </a:prstGeom>
        </p:spPr>
      </p:pic>
      <p:pic>
        <p:nvPicPr>
          <p:cNvPr id="22" name="Рисунок 21">
            <a:extLst>
              <a:ext uri="{FF2B5EF4-FFF2-40B4-BE49-F238E27FC236}">
                <a16:creationId xmlns:a16="http://schemas.microsoft.com/office/drawing/2014/main" id="{88440593-99DD-9740-63BC-B776A1DE840C}"/>
              </a:ext>
            </a:extLst>
          </p:cNvPr>
          <p:cNvPicPr>
            <a:picLocks noChangeAspect="1"/>
          </p:cNvPicPr>
          <p:nvPr/>
        </p:nvPicPr>
        <p:blipFill>
          <a:blip r:embed="rId5"/>
          <a:stretch>
            <a:fillRect/>
          </a:stretch>
        </p:blipFill>
        <p:spPr>
          <a:xfrm>
            <a:off x="6735506" y="3755125"/>
            <a:ext cx="3386254" cy="1312376"/>
          </a:xfrm>
          <a:prstGeom prst="rect">
            <a:avLst/>
          </a:prstGeom>
        </p:spPr>
      </p:pic>
      <p:pic>
        <p:nvPicPr>
          <p:cNvPr id="24" name="Рисунок 23">
            <a:extLst>
              <a:ext uri="{FF2B5EF4-FFF2-40B4-BE49-F238E27FC236}">
                <a16:creationId xmlns:a16="http://schemas.microsoft.com/office/drawing/2014/main" id="{FD8DB230-5A37-3AE2-08C1-280FE8C20820}"/>
              </a:ext>
            </a:extLst>
          </p:cNvPr>
          <p:cNvPicPr>
            <a:picLocks noChangeAspect="1"/>
          </p:cNvPicPr>
          <p:nvPr/>
        </p:nvPicPr>
        <p:blipFill>
          <a:blip r:embed="rId6"/>
          <a:stretch>
            <a:fillRect/>
          </a:stretch>
        </p:blipFill>
        <p:spPr>
          <a:xfrm>
            <a:off x="2475032" y="5841438"/>
            <a:ext cx="7105650" cy="666750"/>
          </a:xfrm>
          <a:prstGeom prst="rect">
            <a:avLst/>
          </a:prstGeom>
        </p:spPr>
      </p:pic>
    </p:spTree>
    <p:extLst>
      <p:ext uri="{BB962C8B-B14F-4D97-AF65-F5344CB8AC3E}">
        <p14:creationId xmlns:p14="http://schemas.microsoft.com/office/powerpoint/2010/main" val="26701998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500"/>
                            </p:stCondLst>
                            <p:childTnLst>
                              <p:par>
                                <p:cTn id="14" presetID="10" presetClass="entr" presetSubtype="0" fill="hold" grpId="0"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childTnLst>
                          </p:cTn>
                        </p:par>
                        <p:par>
                          <p:cTn id="17" fill="hold">
                            <p:stCondLst>
                              <p:cond delay="2500"/>
                            </p:stCondLst>
                            <p:childTnLst>
                              <p:par>
                                <p:cTn id="18" presetID="10" presetClass="entr" presetSubtype="0" fill="hold" grpId="0" nodeType="afterEffect">
                                  <p:stCondLst>
                                    <p:cond delay="2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childTnLst>
                                </p:cTn>
                              </p:par>
                            </p:childTnLst>
                          </p:cTn>
                        </p:par>
                        <p:par>
                          <p:cTn id="21" fill="hold">
                            <p:stCondLst>
                              <p:cond delay="3500"/>
                            </p:stCondLst>
                            <p:childTnLst>
                              <p:par>
                                <p:cTn id="22" presetID="10" presetClass="entr" presetSubtype="0" fill="hold" grpId="0" nodeType="afterEffect">
                                  <p:stCondLst>
                                    <p:cond delay="2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childTnLst>
                                </p:cTn>
                              </p:par>
                            </p:childTnLst>
                          </p:cTn>
                        </p:par>
                        <p:par>
                          <p:cTn id="25" fill="hold">
                            <p:stCondLst>
                              <p:cond delay="4500"/>
                            </p:stCondLst>
                            <p:childTnLst>
                              <p:par>
                                <p:cTn id="26" presetID="10" presetClass="entr" presetSubtype="0" fill="hold" grpId="0" nodeType="afterEffect">
                                  <p:stCondLst>
                                    <p:cond delay="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P spid="3" grpId="0"/>
      <p:bldP spid="5" grpId="0"/>
      <p:bldP spid="6"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A08CC-E604-DFB4-5F32-C58418CD05BE}"/>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32381B32-2ED4-D363-6FD2-ED976F4DF33B}"/>
              </a:ext>
            </a:extLst>
          </p:cNvPr>
          <p:cNvSpPr>
            <a:spLocks noGrp="1"/>
          </p:cNvSpPr>
          <p:nvPr>
            <p:ph type="title"/>
          </p:nvPr>
        </p:nvSpPr>
        <p:spPr>
          <a:xfrm>
            <a:off x="273460" y="305771"/>
            <a:ext cx="2463599" cy="452432"/>
          </a:xfrm>
        </p:spPr>
        <p:txBody>
          <a:bodyPr rtlCol="0"/>
          <a:lstStyle/>
          <a:p>
            <a:pPr rtl="0"/>
            <a:r>
              <a:rPr lang="ru-RU" sz="2600" noProof="1"/>
              <a:t>Задание 6</a:t>
            </a:r>
          </a:p>
        </p:txBody>
      </p:sp>
      <p:sp>
        <p:nvSpPr>
          <p:cNvPr id="6" name="Текст 5">
            <a:extLst>
              <a:ext uri="{FF2B5EF4-FFF2-40B4-BE49-F238E27FC236}">
                <a16:creationId xmlns:a16="http://schemas.microsoft.com/office/drawing/2014/main" id="{7E08B2EA-2CF6-1128-FB40-472717F2CA8B}"/>
              </a:ext>
            </a:extLst>
          </p:cNvPr>
          <p:cNvSpPr>
            <a:spLocks noGrp="1"/>
          </p:cNvSpPr>
          <p:nvPr>
            <p:ph type="body" sz="quarter" idx="16"/>
          </p:nvPr>
        </p:nvSpPr>
        <p:spPr>
          <a:xfrm>
            <a:off x="3181351" y="115781"/>
            <a:ext cx="8477250" cy="424732"/>
          </a:xfrm>
        </p:spPr>
        <p:txBody>
          <a:bodyPr rtlCol="0"/>
          <a:lstStyle/>
          <a:p>
            <a:pPr algn="just">
              <a:spcBef>
                <a:spcPts val="0"/>
              </a:spcBef>
            </a:pPr>
            <a:r>
              <a:rPr lang="ru-RU" i="1" u="sng" noProof="1">
                <a:solidFill>
                  <a:srgbClr val="FFC000"/>
                </a:solidFill>
              </a:rPr>
              <a:t>Датасет ЭКГ</a:t>
            </a:r>
          </a:p>
        </p:txBody>
      </p:sp>
      <p:sp>
        <p:nvSpPr>
          <p:cNvPr id="2" name="Прямоугольник 1">
            <a:extLst>
              <a:ext uri="{FF2B5EF4-FFF2-40B4-BE49-F238E27FC236}">
                <a16:creationId xmlns:a16="http://schemas.microsoft.com/office/drawing/2014/main" id="{5B1E9BF2-8868-1CB9-F668-8194CB621CA5}"/>
              </a:ext>
            </a:extLst>
          </p:cNvPr>
          <p:cNvSpPr/>
          <p:nvPr/>
        </p:nvSpPr>
        <p:spPr>
          <a:xfrm>
            <a:off x="2804292" y="589856"/>
            <a:ext cx="9114247" cy="707886"/>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Сформировали тренировочный датасет и построили нейронную сеть с эффектом памяти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LSTM) </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и применили механизм внимания</a:t>
            </a:r>
          </a:p>
        </p:txBody>
      </p:sp>
      <p:sp>
        <p:nvSpPr>
          <p:cNvPr id="3" name="Текст 14">
            <a:extLst>
              <a:ext uri="{FF2B5EF4-FFF2-40B4-BE49-F238E27FC236}">
                <a16:creationId xmlns:a16="http://schemas.microsoft.com/office/drawing/2014/main" id="{05FB4F35-05DB-613D-09CB-2C3550D5EE07}"/>
              </a:ext>
            </a:extLst>
          </p:cNvPr>
          <p:cNvSpPr txBox="1">
            <a:spLocks/>
          </p:cNvSpPr>
          <p:nvPr/>
        </p:nvSpPr>
        <p:spPr>
          <a:xfrm>
            <a:off x="7390845" y="1741009"/>
            <a:ext cx="2526380" cy="424732"/>
          </a:xfrm>
          <a:prstGeom prst="rect">
            <a:avLst/>
          </a:prstGeom>
        </p:spPr>
        <p:txBody>
          <a:bodyPr vert="horz" wrap="square" lIns="91440" tIns="45720" rIns="91440" bIns="45720" rtlCol="0">
            <a:spAutoFit/>
          </a:bodyPr>
          <a:lstStyle>
            <a:lvl1pPr marL="0" indent="0" algn="r" defTabSz="914400" rtl="0" eaLnBrk="1" latinLnBrk="0" hangingPunct="1">
              <a:lnSpc>
                <a:spcPct val="90000"/>
              </a:lnSpc>
              <a:spcBef>
                <a:spcPts val="0"/>
              </a:spcBef>
              <a:buFont typeface="Arial" panose="020B0604020202020204" pitchFamily="34" charset="0"/>
              <a:buNone/>
              <a:defRPr sz="2000" b="0" kern="1200">
                <a:solidFill>
                  <a:schemeClr val="bg1"/>
                </a:solidFill>
                <a:latin typeface="+mn-lt"/>
                <a:ea typeface="+mn-ea"/>
                <a:cs typeface="+mn-cs"/>
              </a:defRPr>
            </a:lvl1pPr>
            <a:lvl2pPr marL="0" indent="0" algn="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FFC000"/>
                </a:solidFill>
              </a:rPr>
              <a:t>Model summary</a:t>
            </a:r>
            <a:endParaRPr lang="ru-RU" sz="2400" b="1" dirty="0">
              <a:solidFill>
                <a:srgbClr val="FFC000"/>
              </a:solidFill>
            </a:endParaRPr>
          </a:p>
        </p:txBody>
      </p:sp>
      <p:pic>
        <p:nvPicPr>
          <p:cNvPr id="10" name="Рисунок 9">
            <a:extLst>
              <a:ext uri="{FF2B5EF4-FFF2-40B4-BE49-F238E27FC236}">
                <a16:creationId xmlns:a16="http://schemas.microsoft.com/office/drawing/2014/main" id="{72FEDD54-0B44-7B39-94D3-98F1DE496DAA}"/>
              </a:ext>
            </a:extLst>
          </p:cNvPr>
          <p:cNvPicPr>
            <a:picLocks noChangeAspect="1"/>
          </p:cNvPicPr>
          <p:nvPr/>
        </p:nvPicPr>
        <p:blipFill>
          <a:blip r:embed="rId3"/>
          <a:stretch>
            <a:fillRect/>
          </a:stretch>
        </p:blipFill>
        <p:spPr>
          <a:xfrm>
            <a:off x="6439143" y="2280548"/>
            <a:ext cx="4509464" cy="3742548"/>
          </a:xfrm>
          <a:prstGeom prst="rect">
            <a:avLst/>
          </a:prstGeom>
        </p:spPr>
      </p:pic>
      <p:pic>
        <p:nvPicPr>
          <p:cNvPr id="12" name="Picture 2" descr="https://kartinkin.net/pics/uploads/posts/2022-08/1660440722_39-kartinkin-net-p-baks-bani-oboi-krasivo-43.jpg">
            <a:extLst>
              <a:ext uri="{FF2B5EF4-FFF2-40B4-BE49-F238E27FC236}">
                <a16:creationId xmlns:a16="http://schemas.microsoft.com/office/drawing/2014/main" id="{759A676A-86D5-3D2B-6D27-63E74E76D088}"/>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4750" b="88583" l="9323" r="84427">
                        <a14:foregroundMark x1="44427" y1="73000" x2="44635" y2="72917"/>
                        <a14:foregroundMark x1="55833" y1="74500" x2="55833" y2="74500"/>
                        <a14:foregroundMark x1="50417" y1="74583" x2="50417" y2="74583"/>
                        <a14:foregroundMark x1="59062" y1="72250" x2="59062" y2="72250"/>
                        <a14:foregroundMark x1="62708" y1="67333" x2="62708" y2="67333"/>
                        <a14:foregroundMark x1="61146" y1="60750" x2="61146" y2="60750"/>
                        <a14:foregroundMark x1="64427" y1="61333" x2="64427" y2="61333"/>
                        <a14:foregroundMark x1="69167" y1="65500" x2="69167" y2="65500"/>
                        <a14:foregroundMark x1="73125" y1="65917" x2="73125" y2="65917"/>
                        <a14:foregroundMark x1="43854" y1="52750" x2="43854" y2="52750"/>
                        <a14:foregroundMark x1="49271" y1="51333" x2="49271" y2="51333"/>
                        <a14:foregroundMark x1="40573" y1="55333" x2="40573" y2="55333"/>
                        <a14:foregroundMark x1="26927" y1="83500" x2="26927" y2="83500"/>
                        <a14:foregroundMark x1="18438" y1="78417" x2="18438" y2="78417"/>
                        <a14:foregroundMark x1="18385" y1="65917" x2="18385" y2="65917"/>
                        <a14:foregroundMark x1="31927" y1="72250" x2="31927" y2="72250"/>
                        <a14:foregroundMark x1="33646" y1="77500" x2="33646" y2="77500"/>
                        <a14:foregroundMark x1="17448" y1="57167" x2="17448" y2="57167"/>
                        <a14:foregroundMark x1="66667" y1="27667" x2="66667" y2="27667"/>
                        <a14:foregroundMark x1="76510" y1="24583" x2="76510" y2="24583"/>
                        <a14:foregroundMark x1="73698" y1="58500" x2="73698" y2="58500"/>
                        <a14:foregroundMark x1="63073" y1="54333" x2="63073" y2="54333"/>
                        <a14:foregroundMark x1="63125" y1="56417" x2="63125" y2="56417"/>
                        <a14:foregroundMark x1="60469" y1="48417" x2="60469" y2="48417"/>
                        <a14:foregroundMark x1="15990" y1="61250" x2="15990" y2="61250"/>
                        <a14:foregroundMark x1="43073" y1="47417" x2="43073" y2="47417"/>
                        <a14:foregroundMark x1="43281" y1="47250" x2="43281" y2="47250"/>
                        <a14:foregroundMark x1="43385" y1="47083" x2="43385" y2="47083"/>
                        <a14:foregroundMark x1="58125" y1="49833" x2="58125" y2="49833"/>
                        <a14:foregroundMark x1="57500" y1="52417" x2="57500" y2="52417"/>
                        <a14:foregroundMark x1="76250" y1="32833" x2="76250" y2="32833"/>
                        <a14:foregroundMark x1="58385" y1="55833" x2="58385" y2="55833"/>
                        <a14:foregroundMark x1="58698" y1="57583" x2="58698" y2="57583"/>
                      </a14:backgroundRemoval>
                    </a14:imgEffect>
                  </a14:imgLayer>
                </a14:imgProps>
              </a:ext>
              <a:ext uri="{28A0092B-C50C-407E-A947-70E740481C1C}">
                <a14:useLocalDpi xmlns:a14="http://schemas.microsoft.com/office/drawing/2010/main" val="0"/>
              </a:ext>
            </a:extLst>
          </a:blip>
          <a:srcRect l="9475" t="4758" r="15598" b="11510"/>
          <a:stretch/>
        </p:blipFill>
        <p:spPr bwMode="auto">
          <a:xfrm flipH="1">
            <a:off x="0" y="3096073"/>
            <a:ext cx="5300254" cy="376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365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D9225-76B6-E057-1478-981FCC5B68B8}"/>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5B5825B4-9090-0CE1-B674-27ACA67B00CB}"/>
              </a:ext>
            </a:extLst>
          </p:cNvPr>
          <p:cNvSpPr>
            <a:spLocks noGrp="1"/>
          </p:cNvSpPr>
          <p:nvPr>
            <p:ph type="title"/>
          </p:nvPr>
        </p:nvSpPr>
        <p:spPr>
          <a:xfrm>
            <a:off x="273460" y="305771"/>
            <a:ext cx="2463599" cy="452432"/>
          </a:xfrm>
        </p:spPr>
        <p:txBody>
          <a:bodyPr rtlCol="0"/>
          <a:lstStyle/>
          <a:p>
            <a:pPr rtl="0"/>
            <a:r>
              <a:rPr lang="ru-RU" sz="2600" noProof="1"/>
              <a:t>Задание 6</a:t>
            </a:r>
          </a:p>
        </p:txBody>
      </p:sp>
      <p:sp>
        <p:nvSpPr>
          <p:cNvPr id="2" name="Прямоугольник 1">
            <a:extLst>
              <a:ext uri="{FF2B5EF4-FFF2-40B4-BE49-F238E27FC236}">
                <a16:creationId xmlns:a16="http://schemas.microsoft.com/office/drawing/2014/main" id="{F8B9EDB8-61D6-E5AA-C601-8FEE0B3E0716}"/>
              </a:ext>
            </a:extLst>
          </p:cNvPr>
          <p:cNvSpPr/>
          <p:nvPr/>
        </p:nvSpPr>
        <p:spPr>
          <a:xfrm>
            <a:off x="3213596" y="255178"/>
            <a:ext cx="6444210" cy="400110"/>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Построили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Confusion matrix </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и получили метрики</a:t>
            </a:r>
          </a:p>
        </p:txBody>
      </p:sp>
      <p:pic>
        <p:nvPicPr>
          <p:cNvPr id="5" name="Рисунок 4">
            <a:extLst>
              <a:ext uri="{FF2B5EF4-FFF2-40B4-BE49-F238E27FC236}">
                <a16:creationId xmlns:a16="http://schemas.microsoft.com/office/drawing/2014/main" id="{317C3F91-00BF-6A49-68C5-409E91040876}"/>
              </a:ext>
            </a:extLst>
          </p:cNvPr>
          <p:cNvPicPr>
            <a:picLocks noChangeAspect="1"/>
          </p:cNvPicPr>
          <p:nvPr/>
        </p:nvPicPr>
        <p:blipFill>
          <a:blip r:embed="rId3"/>
          <a:stretch>
            <a:fillRect/>
          </a:stretch>
        </p:blipFill>
        <p:spPr>
          <a:xfrm>
            <a:off x="438922" y="1829214"/>
            <a:ext cx="5393677" cy="4484914"/>
          </a:xfrm>
          <a:prstGeom prst="rect">
            <a:avLst/>
          </a:prstGeom>
        </p:spPr>
      </p:pic>
      <p:pic>
        <p:nvPicPr>
          <p:cNvPr id="8" name="Рисунок 7">
            <a:extLst>
              <a:ext uri="{FF2B5EF4-FFF2-40B4-BE49-F238E27FC236}">
                <a16:creationId xmlns:a16="http://schemas.microsoft.com/office/drawing/2014/main" id="{DC78FA79-0E90-1FB2-0D44-4FD4FFD27F35}"/>
              </a:ext>
            </a:extLst>
          </p:cNvPr>
          <p:cNvPicPr>
            <a:picLocks noChangeAspect="1"/>
          </p:cNvPicPr>
          <p:nvPr/>
        </p:nvPicPr>
        <p:blipFill>
          <a:blip r:embed="rId4"/>
          <a:stretch>
            <a:fillRect/>
          </a:stretch>
        </p:blipFill>
        <p:spPr>
          <a:xfrm>
            <a:off x="6588386" y="1154431"/>
            <a:ext cx="3945065" cy="1910443"/>
          </a:xfrm>
          <a:prstGeom prst="rect">
            <a:avLst/>
          </a:prstGeom>
        </p:spPr>
      </p:pic>
      <p:pic>
        <p:nvPicPr>
          <p:cNvPr id="15" name="Picture 12" descr="https://i.pinimg.com/originals/76/a8/3b/76a83b848e4c3118cc7740d1ecbd69c3.jpg">
            <a:extLst>
              <a:ext uri="{FF2B5EF4-FFF2-40B4-BE49-F238E27FC236}">
                <a16:creationId xmlns:a16="http://schemas.microsoft.com/office/drawing/2014/main" id="{39C13187-804C-D334-90E3-1057197031F6}"/>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6528" b="92934" l="6000" r="94167">
                        <a14:backgroundMark x1="16500" y1="52254" x2="16500" y2="52254"/>
                        <a14:backgroundMark x1="29367" y1="52759" x2="29367" y2="52759"/>
                        <a14:backgroundMark x1="37233" y1="66151" x2="37233" y2="66151"/>
                        <a14:backgroundMark x1="37300" y1="66050" x2="37300" y2="66050"/>
                        <a14:backgroundMark x1="31633" y1="52389" x2="31633" y2="52389"/>
                        <a14:backgroundMark x1="31867" y1="52322" x2="31867" y2="52322"/>
                      </a14:backgroundRemoval>
                    </a14:imgEffect>
                  </a14:imgLayer>
                </a14:imgProps>
              </a:ext>
              <a:ext uri="{28A0092B-C50C-407E-A947-70E740481C1C}">
                <a14:useLocalDpi xmlns:a14="http://schemas.microsoft.com/office/drawing/2010/main" val="0"/>
              </a:ext>
            </a:extLst>
          </a:blip>
          <a:srcRect l="8851" r="3895" b="13647"/>
          <a:stretch/>
        </p:blipFill>
        <p:spPr bwMode="auto">
          <a:xfrm>
            <a:off x="8657094" y="3064874"/>
            <a:ext cx="3857067" cy="378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746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B5090-7338-8465-2925-4516B3209116}"/>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B5047301-1709-19FD-54C0-CFE53AC07E6E}"/>
              </a:ext>
            </a:extLst>
          </p:cNvPr>
          <p:cNvSpPr>
            <a:spLocks noGrp="1"/>
          </p:cNvSpPr>
          <p:nvPr>
            <p:ph type="title"/>
          </p:nvPr>
        </p:nvSpPr>
        <p:spPr>
          <a:xfrm>
            <a:off x="273460" y="305771"/>
            <a:ext cx="2463599" cy="452432"/>
          </a:xfrm>
        </p:spPr>
        <p:txBody>
          <a:bodyPr rtlCol="0"/>
          <a:lstStyle/>
          <a:p>
            <a:pPr rtl="0"/>
            <a:r>
              <a:rPr lang="ru-RU" sz="2600" noProof="1"/>
              <a:t>Задание 6</a:t>
            </a:r>
          </a:p>
        </p:txBody>
      </p:sp>
      <p:sp>
        <p:nvSpPr>
          <p:cNvPr id="2" name="Прямоугольник 1">
            <a:extLst>
              <a:ext uri="{FF2B5EF4-FFF2-40B4-BE49-F238E27FC236}">
                <a16:creationId xmlns:a16="http://schemas.microsoft.com/office/drawing/2014/main" id="{2CA85D3A-3DE6-4BBF-E3A1-E08AF7C95ABB}"/>
              </a:ext>
            </a:extLst>
          </p:cNvPr>
          <p:cNvSpPr/>
          <p:nvPr/>
        </p:nvSpPr>
        <p:spPr>
          <a:xfrm>
            <a:off x="3690602" y="509215"/>
            <a:ext cx="7750628" cy="707886"/>
          </a:xfrm>
          <a:prstGeom prst="rect">
            <a:avLst/>
          </a:prstGeom>
        </p:spPr>
        <p:txBody>
          <a:bodyPr wrap="square">
            <a:spAutoFit/>
          </a:bodyPr>
          <a:lstStyle/>
          <a:p>
            <a:pPr algn="just">
              <a:spcBef>
                <a:spcPct val="0"/>
              </a:spcBef>
              <a:spcAft>
                <a:spcPts val="600"/>
              </a:spcAft>
            </a:pP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Провели эксперименты с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AutoML</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 Видно, что </a:t>
            </a:r>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LAMA </a:t>
            </a:r>
            <a:r>
              <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настроилась очень плохо.</a:t>
            </a:r>
          </a:p>
        </p:txBody>
      </p:sp>
      <p:sp>
        <p:nvSpPr>
          <p:cNvPr id="3" name="Текст 14">
            <a:extLst>
              <a:ext uri="{FF2B5EF4-FFF2-40B4-BE49-F238E27FC236}">
                <a16:creationId xmlns:a16="http://schemas.microsoft.com/office/drawing/2014/main" id="{8B7FB810-5862-2FB8-B669-D7D6E4BDFC7D}"/>
              </a:ext>
            </a:extLst>
          </p:cNvPr>
          <p:cNvSpPr txBox="1">
            <a:spLocks/>
          </p:cNvSpPr>
          <p:nvPr/>
        </p:nvSpPr>
        <p:spPr>
          <a:xfrm>
            <a:off x="1648624" y="1640184"/>
            <a:ext cx="1117146"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LAMA</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sp>
        <p:nvSpPr>
          <p:cNvPr id="4" name="Текст 14">
            <a:extLst>
              <a:ext uri="{FF2B5EF4-FFF2-40B4-BE49-F238E27FC236}">
                <a16:creationId xmlns:a16="http://schemas.microsoft.com/office/drawing/2014/main" id="{FBD7EEDA-4AD6-5F60-38A8-D15537520110}"/>
              </a:ext>
            </a:extLst>
          </p:cNvPr>
          <p:cNvSpPr txBox="1">
            <a:spLocks/>
          </p:cNvSpPr>
          <p:nvPr/>
        </p:nvSpPr>
        <p:spPr>
          <a:xfrm>
            <a:off x="7813107" y="2180409"/>
            <a:ext cx="1117146"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H2O</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sp>
        <p:nvSpPr>
          <p:cNvPr id="6" name="Текст 14">
            <a:extLst>
              <a:ext uri="{FF2B5EF4-FFF2-40B4-BE49-F238E27FC236}">
                <a16:creationId xmlns:a16="http://schemas.microsoft.com/office/drawing/2014/main" id="{08149ED7-6A3A-42DE-BA6C-4D7FD205CA9C}"/>
              </a:ext>
            </a:extLst>
          </p:cNvPr>
          <p:cNvSpPr txBox="1">
            <a:spLocks/>
          </p:cNvSpPr>
          <p:nvPr/>
        </p:nvSpPr>
        <p:spPr>
          <a:xfrm>
            <a:off x="5657223" y="4144333"/>
            <a:ext cx="1117146"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TROT</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sp>
        <p:nvSpPr>
          <p:cNvPr id="7" name="Текст 14">
            <a:extLst>
              <a:ext uri="{FF2B5EF4-FFF2-40B4-BE49-F238E27FC236}">
                <a16:creationId xmlns:a16="http://schemas.microsoft.com/office/drawing/2014/main" id="{5250F7EE-B6BF-750F-69DB-E2734CFFEB4D}"/>
              </a:ext>
            </a:extLst>
          </p:cNvPr>
          <p:cNvSpPr txBox="1">
            <a:spLocks/>
          </p:cNvSpPr>
          <p:nvPr/>
        </p:nvSpPr>
        <p:spPr>
          <a:xfrm>
            <a:off x="1769526" y="4106526"/>
            <a:ext cx="1117146"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a:gradFill>
                  <a:gsLst>
                    <a:gs pos="15000">
                      <a:schemeClr val="bg1"/>
                    </a:gs>
                    <a:gs pos="47000">
                      <a:schemeClr val="bg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gradFill>
                  <a:gsLst>
                    <a:gs pos="15000">
                      <a:schemeClr val="bg1"/>
                    </a:gs>
                    <a:gs pos="47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1800" b="1" kern="1200">
                <a:gradFill>
                  <a:gsLst>
                    <a:gs pos="15000">
                      <a:schemeClr val="bg1"/>
                    </a:gs>
                    <a:gs pos="47000">
                      <a:schemeClr val="bg1"/>
                    </a:gs>
                  </a:gsLst>
                  <a:lin ang="5400000" scaled="1"/>
                </a:gra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gradFill>
                  <a:gsLst>
                    <a:gs pos="15000">
                      <a:schemeClr val="bg1"/>
                    </a:gs>
                    <a:gs pos="47000">
                      <a:schemeClr val="bg1"/>
                    </a:gs>
                  </a:gsLst>
                  <a:lin ang="54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FEDOT</a:t>
            </a:r>
            <a:endParaRPr lang="ru-RU" sz="2000" noProof="1">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endParaRPr>
          </a:p>
        </p:txBody>
      </p:sp>
      <p:pic>
        <p:nvPicPr>
          <p:cNvPr id="22" name="Рисунок 21">
            <a:extLst>
              <a:ext uri="{FF2B5EF4-FFF2-40B4-BE49-F238E27FC236}">
                <a16:creationId xmlns:a16="http://schemas.microsoft.com/office/drawing/2014/main" id="{E0F3EAD3-09B4-0D9B-1842-B5949D086DF9}"/>
              </a:ext>
            </a:extLst>
          </p:cNvPr>
          <p:cNvPicPr>
            <a:picLocks noChangeAspect="1"/>
          </p:cNvPicPr>
          <p:nvPr/>
        </p:nvPicPr>
        <p:blipFill>
          <a:blip r:embed="rId3"/>
          <a:stretch>
            <a:fillRect/>
          </a:stretch>
        </p:blipFill>
        <p:spPr>
          <a:xfrm>
            <a:off x="606567" y="2020041"/>
            <a:ext cx="3201260" cy="1658207"/>
          </a:xfrm>
          <a:prstGeom prst="rect">
            <a:avLst/>
          </a:prstGeom>
        </p:spPr>
      </p:pic>
      <p:pic>
        <p:nvPicPr>
          <p:cNvPr id="24" name="Рисунок 23">
            <a:extLst>
              <a:ext uri="{FF2B5EF4-FFF2-40B4-BE49-F238E27FC236}">
                <a16:creationId xmlns:a16="http://schemas.microsoft.com/office/drawing/2014/main" id="{4C216908-DCC4-881F-6473-216161F2B43B}"/>
              </a:ext>
            </a:extLst>
          </p:cNvPr>
          <p:cNvPicPr>
            <a:picLocks noChangeAspect="1"/>
          </p:cNvPicPr>
          <p:nvPr/>
        </p:nvPicPr>
        <p:blipFill>
          <a:blip r:embed="rId4"/>
          <a:stretch>
            <a:fillRect/>
          </a:stretch>
        </p:blipFill>
        <p:spPr>
          <a:xfrm>
            <a:off x="541593" y="4475858"/>
            <a:ext cx="3201260" cy="1658207"/>
          </a:xfrm>
          <a:prstGeom prst="rect">
            <a:avLst/>
          </a:prstGeom>
        </p:spPr>
      </p:pic>
      <p:pic>
        <p:nvPicPr>
          <p:cNvPr id="26" name="Рисунок 25">
            <a:extLst>
              <a:ext uri="{FF2B5EF4-FFF2-40B4-BE49-F238E27FC236}">
                <a16:creationId xmlns:a16="http://schemas.microsoft.com/office/drawing/2014/main" id="{807B0289-C6F8-AE3C-3763-827C8C2D3502}"/>
              </a:ext>
            </a:extLst>
          </p:cNvPr>
          <p:cNvPicPr>
            <a:picLocks noChangeAspect="1"/>
          </p:cNvPicPr>
          <p:nvPr/>
        </p:nvPicPr>
        <p:blipFill>
          <a:blip r:embed="rId5"/>
          <a:stretch>
            <a:fillRect/>
          </a:stretch>
        </p:blipFill>
        <p:spPr>
          <a:xfrm>
            <a:off x="5123874" y="2639094"/>
            <a:ext cx="5981700" cy="333375"/>
          </a:xfrm>
          <a:prstGeom prst="rect">
            <a:avLst/>
          </a:prstGeom>
        </p:spPr>
      </p:pic>
      <p:pic>
        <p:nvPicPr>
          <p:cNvPr id="28" name="Рисунок 27">
            <a:extLst>
              <a:ext uri="{FF2B5EF4-FFF2-40B4-BE49-F238E27FC236}">
                <a16:creationId xmlns:a16="http://schemas.microsoft.com/office/drawing/2014/main" id="{EC06DAF7-6CFF-8338-6E70-99AA34453AB6}"/>
              </a:ext>
            </a:extLst>
          </p:cNvPr>
          <p:cNvPicPr>
            <a:picLocks noChangeAspect="1"/>
          </p:cNvPicPr>
          <p:nvPr/>
        </p:nvPicPr>
        <p:blipFill>
          <a:blip r:embed="rId6"/>
          <a:stretch>
            <a:fillRect/>
          </a:stretch>
        </p:blipFill>
        <p:spPr>
          <a:xfrm>
            <a:off x="4508038" y="4498312"/>
            <a:ext cx="3201260" cy="1673560"/>
          </a:xfrm>
          <a:prstGeom prst="rect">
            <a:avLst/>
          </a:prstGeom>
        </p:spPr>
      </p:pic>
      <p:grpSp>
        <p:nvGrpSpPr>
          <p:cNvPr id="30" name="Группа 29">
            <a:extLst>
              <a:ext uri="{FF2B5EF4-FFF2-40B4-BE49-F238E27FC236}">
                <a16:creationId xmlns:a16="http://schemas.microsoft.com/office/drawing/2014/main" id="{1EC106A4-B1A1-0C30-F0CA-6BD0EDE3AD0E}"/>
              </a:ext>
            </a:extLst>
          </p:cNvPr>
          <p:cNvGrpSpPr/>
          <p:nvPr/>
        </p:nvGrpSpPr>
        <p:grpSpPr>
          <a:xfrm>
            <a:off x="8362058" y="3385310"/>
            <a:ext cx="3691535" cy="3392122"/>
            <a:chOff x="7759558" y="2763143"/>
            <a:chExt cx="4432442" cy="4094857"/>
          </a:xfrm>
        </p:grpSpPr>
        <p:pic>
          <p:nvPicPr>
            <p:cNvPr id="31" name="Picture 2">
              <a:extLst>
                <a:ext uri="{FF2B5EF4-FFF2-40B4-BE49-F238E27FC236}">
                  <a16:creationId xmlns:a16="http://schemas.microsoft.com/office/drawing/2014/main" id="{E644FB14-F39D-CC20-FA17-8075EF090252}"/>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ackgroundRemoval t="1806" b="96389" l="8203" r="91172">
                          <a14:foregroundMark x1="54063" y1="33333" x2="54063" y2="33333"/>
                        </a14:backgroundRemoval>
                      </a14:imgEffect>
                    </a14:imgLayer>
                  </a14:imgProps>
                </a:ext>
                <a:ext uri="{28A0092B-C50C-407E-A947-70E740481C1C}">
                  <a14:useLocalDpi xmlns:a14="http://schemas.microsoft.com/office/drawing/2010/main" val="0"/>
                </a:ext>
              </a:extLst>
            </a:blip>
            <a:srcRect l="26435" r="26241"/>
            <a:stretch/>
          </p:blipFill>
          <p:spPr bwMode="auto">
            <a:xfrm flipH="1">
              <a:off x="8746910" y="2763143"/>
              <a:ext cx="3445090" cy="4094857"/>
            </a:xfrm>
            <a:prstGeom prst="rect">
              <a:avLst/>
            </a:prstGeom>
            <a:noFill/>
            <a:extLst>
              <a:ext uri="{909E8E84-426E-40DD-AFC4-6F175D3DCCD1}">
                <a14:hiddenFill xmlns:a14="http://schemas.microsoft.com/office/drawing/2010/main">
                  <a:solidFill>
                    <a:srgbClr val="FFFFFF"/>
                  </a:solidFill>
                </a14:hiddenFill>
              </a:ext>
            </a:extLst>
          </p:spPr>
        </p:pic>
        <p:sp>
          <p:nvSpPr>
            <p:cNvPr id="32" name="Овальная выноска 20">
              <a:extLst>
                <a:ext uri="{FF2B5EF4-FFF2-40B4-BE49-F238E27FC236}">
                  <a16:creationId xmlns:a16="http://schemas.microsoft.com/office/drawing/2014/main" id="{09AEF7D2-FD61-00D0-C8BA-DF0B7B136187}"/>
                </a:ext>
              </a:extLst>
            </p:cNvPr>
            <p:cNvSpPr/>
            <p:nvPr/>
          </p:nvSpPr>
          <p:spPr>
            <a:xfrm>
              <a:off x="7759558" y="3135710"/>
              <a:ext cx="2158272" cy="1104901"/>
            </a:xfrm>
            <a:prstGeom prst="wedgeEllipseCallout">
              <a:avLst>
                <a:gd name="adj1" fmla="val 33515"/>
                <a:gd name="adj2" fmla="val 72271"/>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rtl="0">
                <a:defRPr lang="ru-RU"/>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ru-RU" sz="1600" b="1" i="1" dirty="0">
                  <a:ln>
                    <a:solidFill>
                      <a:schemeClr val="tx1"/>
                    </a:solidFill>
                  </a:ln>
                  <a:solidFill>
                    <a:schemeClr val="tx1"/>
                  </a:solidFill>
                  <a:latin typeface="Georgia" panose="02040502050405020303" pitchFamily="18" charset="0"/>
                </a:rPr>
                <a:t>Да не горит у меня!!!</a:t>
              </a:r>
            </a:p>
          </p:txBody>
        </p:sp>
      </p:grpSp>
    </p:spTree>
    <p:extLst>
      <p:ext uri="{BB962C8B-B14F-4D97-AF65-F5344CB8AC3E}">
        <p14:creationId xmlns:p14="http://schemas.microsoft.com/office/powerpoint/2010/main" val="861563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275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7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лилиния: Фигура 64"/>
          <p:cNvSpPr>
            <a:spLocks noChangeAspect="1"/>
          </p:cNvSpPr>
          <p:nvPr/>
        </p:nvSpPr>
        <p:spPr>
          <a:xfrm>
            <a:off x="3577935" y="-2871315"/>
            <a:ext cx="5110523" cy="511052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12" name="Текст 11"/>
          <p:cNvSpPr>
            <a:spLocks noGrp="1"/>
          </p:cNvSpPr>
          <p:nvPr>
            <p:ph type="body" sz="quarter" idx="12"/>
          </p:nvPr>
        </p:nvSpPr>
        <p:spPr>
          <a:xfrm>
            <a:off x="4250404" y="306554"/>
            <a:ext cx="3765583" cy="1200329"/>
          </a:xfrm>
        </p:spPr>
        <p:txBody>
          <a:bodyPr rtlCol="0"/>
          <a:lstStyle/>
          <a:p>
            <a:pPr rtl="0"/>
            <a:r>
              <a:rPr lang="ru-RU" noProof="1"/>
              <a:t>КОНЕЦ</a:t>
            </a:r>
          </a:p>
        </p:txBody>
      </p:sp>
      <p:pic>
        <p:nvPicPr>
          <p:cNvPr id="1032" name="Picture 8" descr="https://mobimg.b-cdn.net/v3/fetch/10/104c692e314c35c1ddb80a905e538d04.jpe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9125" l="16250" r="91146">
                        <a14:foregroundMark x1="71771" y1="4375" x2="71771" y2="4375"/>
                        <a14:foregroundMark x1="68333" y1="2375" x2="68333" y2="2375"/>
                        <a14:foregroundMark x1="64375" y1="3000" x2="64375" y2="3000"/>
                        <a14:foregroundMark x1="68229" y1="2000" x2="68229" y2="2000"/>
                        <a14:foregroundMark x1="68854" y1="3250" x2="68854" y2="3250"/>
                        <a14:foregroundMark x1="58333" y1="3250" x2="58333" y2="3250"/>
                        <a14:foregroundMark x1="28854" y1="67250" x2="28854" y2="67250"/>
                        <a14:foregroundMark x1="32708" y1="70250" x2="32708" y2="70250"/>
                        <a14:foregroundMark x1="49479" y1="70125" x2="49479" y2="70125"/>
                        <a14:foregroundMark x1="53249" y1="91071" x2="53249" y2="91071"/>
                        <a14:foregroundMark x1="37526" y1="93367" x2="37526" y2="93367"/>
                        <a14:backgroundMark x1="58491" y1="90944" x2="58491" y2="90944"/>
                        <a14:backgroundMark x1="30713" y1="69260" x2="30713" y2="69260"/>
                      </a14:backgroundRemoval>
                    </a14:imgEffect>
                  </a14:imgLayer>
                </a14:imgProps>
              </a:ext>
              <a:ext uri="{28A0092B-C50C-407E-A947-70E740481C1C}">
                <a14:useLocalDpi xmlns:a14="http://schemas.microsoft.com/office/drawing/2010/main" val="0"/>
              </a:ext>
            </a:extLst>
          </a:blip>
          <a:srcRect l="16541" r="8954" b="3694"/>
          <a:stretch/>
        </p:blipFill>
        <p:spPr bwMode="auto">
          <a:xfrm>
            <a:off x="3971925" y="2268169"/>
            <a:ext cx="4330211" cy="458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6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17D6-82B5-57D5-F4A2-AC6B4DFBE9A4}"/>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AC65DCEC-C738-3B95-648B-2ED6DB65E153}"/>
              </a:ext>
            </a:extLst>
          </p:cNvPr>
          <p:cNvSpPr>
            <a:spLocks noChangeAspect="1"/>
          </p:cNvSpPr>
          <p:nvPr/>
        </p:nvSpPr>
        <p:spPr>
          <a:xfrm>
            <a:off x="311474" y="-1955837"/>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9D24B234-220A-A736-F123-0E8ED9D37D56}"/>
              </a:ext>
            </a:extLst>
          </p:cNvPr>
          <p:cNvSpPr>
            <a:spLocks noGrp="1"/>
          </p:cNvSpPr>
          <p:nvPr>
            <p:ph type="title"/>
          </p:nvPr>
        </p:nvSpPr>
        <p:spPr>
          <a:xfrm>
            <a:off x="637807" y="-174171"/>
            <a:ext cx="2827165" cy="914096"/>
          </a:xfrm>
        </p:spPr>
        <p:txBody>
          <a:bodyPr rtlCol="0"/>
          <a:lstStyle/>
          <a:p>
            <a:pPr rtl="0"/>
            <a:r>
              <a:rPr lang="ru-RU" b="1" noProof="1">
                <a:gradFill>
                  <a:gsLst>
                    <a:gs pos="15000">
                      <a:schemeClr val="bg1"/>
                    </a:gs>
                    <a:gs pos="47000">
                      <a:schemeClr val="bg1"/>
                    </a:gs>
                  </a:gsLst>
                  <a:lin ang="5400000" scaled="1"/>
                </a:gradFill>
              </a:rPr>
              <a:t>ЛР1</a:t>
            </a:r>
          </a:p>
        </p:txBody>
      </p:sp>
      <p:sp>
        <p:nvSpPr>
          <p:cNvPr id="11" name="Прямоугольник 10">
            <a:extLst>
              <a:ext uri="{FF2B5EF4-FFF2-40B4-BE49-F238E27FC236}">
                <a16:creationId xmlns:a16="http://schemas.microsoft.com/office/drawing/2014/main" id="{CA70331B-8242-EEC3-663A-3ACF7C4FA548}"/>
              </a:ext>
            </a:extLst>
          </p:cNvPr>
          <p:cNvSpPr/>
          <p:nvPr/>
        </p:nvSpPr>
        <p:spPr>
          <a:xfrm>
            <a:off x="6739156" y="174664"/>
            <a:ext cx="2761895" cy="397032"/>
          </a:xfrm>
          <a:prstGeom prst="rect">
            <a:avLst/>
          </a:prstGeom>
        </p:spPr>
        <p:txBody>
          <a:bodyPr wrap="square">
            <a:spAutoFit/>
          </a:bodyPr>
          <a:lstStyle/>
          <a:p>
            <a:pPr algn="just">
              <a:lnSpc>
                <a:spcPct val="90000"/>
              </a:lnSpc>
              <a:spcBef>
                <a:spcPts val="1000"/>
              </a:spcBef>
            </a:pPr>
            <a:r>
              <a:rPr lang="en-US" sz="2200" b="1" dirty="0">
                <a:solidFill>
                  <a:srgbClr val="FFC000"/>
                </a:solidFill>
              </a:rPr>
              <a:t>Gemini </a:t>
            </a:r>
            <a:r>
              <a:rPr lang="ru-RU" sz="2200" b="1" dirty="0">
                <a:solidFill>
                  <a:srgbClr val="FFC000"/>
                </a:solidFill>
              </a:rPr>
              <a:t>от </a:t>
            </a:r>
            <a:r>
              <a:rPr lang="en-US" sz="2200" b="1" dirty="0">
                <a:solidFill>
                  <a:srgbClr val="FFC000"/>
                </a:solidFill>
              </a:rPr>
              <a:t>Google</a:t>
            </a:r>
            <a:endParaRPr lang="ru-RU" sz="2200" b="1" noProof="1">
              <a:solidFill>
                <a:srgbClr val="FFC000"/>
              </a:solidFill>
            </a:endParaRPr>
          </a:p>
        </p:txBody>
      </p:sp>
      <p:sp>
        <p:nvSpPr>
          <p:cNvPr id="13" name="TextBox 12">
            <a:extLst>
              <a:ext uri="{FF2B5EF4-FFF2-40B4-BE49-F238E27FC236}">
                <a16:creationId xmlns:a16="http://schemas.microsoft.com/office/drawing/2014/main" id="{5C376262-0759-5770-8EC8-86325D523549}"/>
              </a:ext>
            </a:extLst>
          </p:cNvPr>
          <p:cNvSpPr txBox="1"/>
          <p:nvPr/>
        </p:nvSpPr>
        <p:spPr>
          <a:xfrm>
            <a:off x="4121189" y="548997"/>
            <a:ext cx="7759337" cy="1062086"/>
          </a:xfrm>
          <a:prstGeom prst="rect">
            <a:avLst/>
          </a:prstGeom>
          <a:noFill/>
        </p:spPr>
        <p:txBody>
          <a:bodyPr wrap="square">
            <a:spAutoFit/>
          </a:bodyPr>
          <a:lstStyle/>
          <a:p>
            <a:pPr algn="just">
              <a:lnSpc>
                <a:spcPct val="115000"/>
              </a:lnSpc>
            </a:pPr>
            <a:r>
              <a:rPr lang="ru-RU" sz="1400" b="1" dirty="0">
                <a:gradFill>
                  <a:gsLst>
                    <a:gs pos="15000">
                      <a:schemeClr val="bg1"/>
                    </a:gs>
                    <a:gs pos="47000">
                      <a:schemeClr val="bg1"/>
                    </a:gs>
                  </a:gsLst>
                  <a:lin ang="5400000" scaled="1"/>
                </a:gradFill>
              </a:rPr>
              <a:t>Для автоматического заполнения отсутствующих данных или формирования кратких описаний документов можно использовать различные генеративные модели. Выбор конкретной модели зависит от типа данных, объема доступных данных и требуемой точности.</a:t>
            </a:r>
          </a:p>
        </p:txBody>
      </p:sp>
      <p:sp>
        <p:nvSpPr>
          <p:cNvPr id="16" name="TextBox 15">
            <a:extLst>
              <a:ext uri="{FF2B5EF4-FFF2-40B4-BE49-F238E27FC236}">
                <a16:creationId xmlns:a16="http://schemas.microsoft.com/office/drawing/2014/main" id="{CBB8E170-5277-8391-D6AA-4268B49A4C26}"/>
              </a:ext>
            </a:extLst>
          </p:cNvPr>
          <p:cNvSpPr txBox="1"/>
          <p:nvPr/>
        </p:nvSpPr>
        <p:spPr>
          <a:xfrm>
            <a:off x="224389" y="1766938"/>
            <a:ext cx="5784526" cy="4778488"/>
          </a:xfrm>
          <a:prstGeom prst="rect">
            <a:avLst/>
          </a:prstGeom>
          <a:noFill/>
        </p:spPr>
        <p:txBody>
          <a:bodyPr wrap="square">
            <a:spAutoFit/>
          </a:bodyPr>
          <a:lstStyle/>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Генеративные модели для заполнения отсутствующих данных:</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Вариационные </a:t>
            </a:r>
            <a:r>
              <a:rPr lang="ru-RU" sz="1400" b="1" dirty="0" err="1">
                <a:solidFill>
                  <a:schemeClr val="bg1"/>
                </a:solidFill>
                <a:effectLst/>
                <a:latin typeface="Segoe UI (Основной текст)"/>
                <a:ea typeface="Times New Roman" panose="02020603050405020304" pitchFamily="18" charset="0"/>
              </a:rPr>
              <a:t>автоэнкодеры</a:t>
            </a:r>
            <a:r>
              <a:rPr lang="ru-RU" sz="1400" b="1" dirty="0">
                <a:solidFill>
                  <a:schemeClr val="bg1"/>
                </a:solidFill>
                <a:effectLst/>
                <a:latin typeface="Segoe UI (Основной текст)"/>
                <a:ea typeface="Times New Roman" panose="02020603050405020304" pitchFamily="18" charset="0"/>
              </a:rPr>
              <a:t> (VAE):</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VAE могут использоваться для заполнения пропущенных значений в табличных данных или изображениях.</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Они обучаются на существующих данных и могут генерировать правдоподобные значения для отсутствующих данных.</a:t>
            </a:r>
          </a:p>
          <a:p>
            <a:pPr marL="342900" lvl="0" indent="-342900" algn="just">
              <a:lnSpc>
                <a:spcPct val="115000"/>
              </a:lnSpc>
              <a:buSzPts val="1000"/>
              <a:buFont typeface="Symbol" panose="05050102010706020507" pitchFamily="18" charset="2"/>
              <a:buChar char=""/>
              <a:tabLst>
                <a:tab pos="457200" algn="l"/>
              </a:tabLst>
            </a:pPr>
            <a:r>
              <a:rPr lang="ru-RU" sz="1400" b="1" dirty="0" err="1">
                <a:solidFill>
                  <a:schemeClr val="bg1"/>
                </a:solidFill>
                <a:effectLst/>
                <a:latin typeface="Segoe UI (Основной текст)"/>
                <a:ea typeface="Times New Roman" panose="02020603050405020304" pitchFamily="18" charset="0"/>
              </a:rPr>
              <a:t>Генеративно</a:t>
            </a:r>
            <a:r>
              <a:rPr lang="ru-RU" sz="1400" b="1" dirty="0">
                <a:solidFill>
                  <a:schemeClr val="bg1"/>
                </a:solidFill>
                <a:effectLst/>
                <a:latin typeface="Segoe UI (Основной текст)"/>
                <a:ea typeface="Times New Roman" panose="02020603050405020304" pitchFamily="18" charset="0"/>
              </a:rPr>
              <a:t>-состязательные сети (GAN):</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GAN могут генерировать реалистичные данные, которые могут быть использованы для заполнения пропущенных значений.</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Они особенно эффективны для заполнения пропущенных значений в изображениях.</a:t>
            </a: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Трансформеры:</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Трансформеры, такие как BERT и GPT, могут использоваться для заполнения пропущенных значений в текстовых данных.</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Они могут учитывать контекст окружающих слов, чтобы генерировать правдоподобные значения.</a:t>
            </a:r>
          </a:p>
        </p:txBody>
      </p:sp>
      <p:sp>
        <p:nvSpPr>
          <p:cNvPr id="5" name="TextBox 4">
            <a:extLst>
              <a:ext uri="{FF2B5EF4-FFF2-40B4-BE49-F238E27FC236}">
                <a16:creationId xmlns:a16="http://schemas.microsoft.com/office/drawing/2014/main" id="{D23EACEC-2CB1-8AEF-24BE-B1D1A6776E14}"/>
              </a:ext>
            </a:extLst>
          </p:cNvPr>
          <p:cNvSpPr txBox="1"/>
          <p:nvPr/>
        </p:nvSpPr>
        <p:spPr>
          <a:xfrm>
            <a:off x="6418216" y="1766036"/>
            <a:ext cx="5549395" cy="4995085"/>
          </a:xfrm>
          <a:prstGeom prst="rect">
            <a:avLst/>
          </a:prstGeom>
          <a:noFill/>
        </p:spPr>
        <p:txBody>
          <a:bodyPr wrap="square">
            <a:spAutoFit/>
          </a:bodyPr>
          <a:lstStyle/>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Генеративные модели для формирования кратких описаний документов:</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Трансформеры:</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Трансформеры, такие как BART и T5, могут использоваться для создания кратких описаний документов.</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Они могут извлекать ключевую информацию из документов и генерировать связные и информативные описания.</a:t>
            </a:r>
            <a:endParaRPr lang="en-US" sz="1400" dirty="0">
              <a:solidFill>
                <a:schemeClr val="bg1"/>
              </a:solidFill>
              <a:effectLst/>
              <a:latin typeface="Segoe UI (Основной текст)"/>
              <a:ea typeface="Times New Roman" panose="02020603050405020304" pitchFamily="18" charset="0"/>
              <a:cs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Seq2Seq модели:</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Модели Seq2Seq могут использоваться для преобразования длинных документов в короткие описания.</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Они обучаются на парах "документ-описание" и могут генерировать описания для новых документов.</a:t>
            </a: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Экстрактивные методы:</a:t>
            </a:r>
            <a:r>
              <a:rPr lang="ru-RU" sz="1400" dirty="0">
                <a:solidFill>
                  <a:schemeClr val="bg1"/>
                </a:solidFill>
                <a:effectLst/>
                <a:latin typeface="Segoe UI (Основной текст)"/>
                <a:ea typeface="Times New Roman" panose="02020603050405020304" pitchFamily="18" charset="0"/>
              </a:rPr>
              <a:t> </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Так же есть методы которые не генерируют новый текст, а выбирают самые главные предложения из текста, и формируют описание из них.</a:t>
            </a:r>
          </a:p>
          <a:p>
            <a:pPr marL="742950" lvl="1" indent="-285750" algn="just">
              <a:lnSpc>
                <a:spcPct val="115000"/>
              </a:lnSpc>
              <a:buSzPts val="1000"/>
              <a:buFont typeface="Courier New" panose="02070309020205020404" pitchFamily="49" charset="0"/>
              <a:buChar char="o"/>
              <a:tabLst>
                <a:tab pos="914400" algn="l"/>
              </a:tabLst>
            </a:pP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29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91BBB-9E38-CC49-6562-DFDF00C77086}"/>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D9043966-7E98-F8A1-5F1F-63109B34931B}"/>
              </a:ext>
            </a:extLst>
          </p:cNvPr>
          <p:cNvSpPr>
            <a:spLocks noChangeAspect="1"/>
          </p:cNvSpPr>
          <p:nvPr/>
        </p:nvSpPr>
        <p:spPr>
          <a:xfrm>
            <a:off x="311474" y="-1955837"/>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2B6576FC-9CB8-0986-BA3F-4B148BD3B127}"/>
              </a:ext>
            </a:extLst>
          </p:cNvPr>
          <p:cNvSpPr>
            <a:spLocks noGrp="1"/>
          </p:cNvSpPr>
          <p:nvPr>
            <p:ph type="title"/>
          </p:nvPr>
        </p:nvSpPr>
        <p:spPr>
          <a:xfrm>
            <a:off x="637807" y="-174171"/>
            <a:ext cx="2827165" cy="914096"/>
          </a:xfrm>
        </p:spPr>
        <p:txBody>
          <a:bodyPr rtlCol="0"/>
          <a:lstStyle/>
          <a:p>
            <a:pPr rtl="0"/>
            <a:r>
              <a:rPr lang="ru-RU" b="1" noProof="1">
                <a:gradFill>
                  <a:gsLst>
                    <a:gs pos="15000">
                      <a:schemeClr val="bg1"/>
                    </a:gs>
                    <a:gs pos="47000">
                      <a:schemeClr val="bg1"/>
                    </a:gs>
                  </a:gsLst>
                  <a:lin ang="5400000" scaled="1"/>
                </a:gradFill>
              </a:rPr>
              <a:t>ЛР1</a:t>
            </a:r>
          </a:p>
        </p:txBody>
      </p:sp>
      <p:sp>
        <p:nvSpPr>
          <p:cNvPr id="11" name="Прямоугольник 10">
            <a:extLst>
              <a:ext uri="{FF2B5EF4-FFF2-40B4-BE49-F238E27FC236}">
                <a16:creationId xmlns:a16="http://schemas.microsoft.com/office/drawing/2014/main" id="{F92A45E0-592D-7ECE-9A9C-8AB70FBAE569}"/>
              </a:ext>
            </a:extLst>
          </p:cNvPr>
          <p:cNvSpPr/>
          <p:nvPr/>
        </p:nvSpPr>
        <p:spPr>
          <a:xfrm>
            <a:off x="6096000" y="541409"/>
            <a:ext cx="3232158" cy="397032"/>
          </a:xfrm>
          <a:prstGeom prst="rect">
            <a:avLst/>
          </a:prstGeom>
        </p:spPr>
        <p:txBody>
          <a:bodyPr wrap="square">
            <a:spAutoFit/>
          </a:bodyPr>
          <a:lstStyle/>
          <a:p>
            <a:pPr algn="just">
              <a:lnSpc>
                <a:spcPct val="90000"/>
              </a:lnSpc>
              <a:spcBef>
                <a:spcPts val="1000"/>
              </a:spcBef>
            </a:pPr>
            <a:r>
              <a:rPr lang="en-US" sz="2200" b="1" noProof="1">
                <a:solidFill>
                  <a:srgbClr val="FFC000"/>
                </a:solidFill>
              </a:rPr>
              <a:t>YandexGPT </a:t>
            </a:r>
            <a:r>
              <a:rPr lang="ru-RU" sz="2200" b="1" noProof="1">
                <a:solidFill>
                  <a:srgbClr val="FFC000"/>
                </a:solidFill>
              </a:rPr>
              <a:t>от Яндекса</a:t>
            </a:r>
          </a:p>
        </p:txBody>
      </p:sp>
      <p:sp>
        <p:nvSpPr>
          <p:cNvPr id="16" name="TextBox 15">
            <a:extLst>
              <a:ext uri="{FF2B5EF4-FFF2-40B4-BE49-F238E27FC236}">
                <a16:creationId xmlns:a16="http://schemas.microsoft.com/office/drawing/2014/main" id="{66A82C63-2827-1885-6FE5-2258820E6EC3}"/>
              </a:ext>
            </a:extLst>
          </p:cNvPr>
          <p:cNvSpPr txBox="1"/>
          <p:nvPr/>
        </p:nvSpPr>
        <p:spPr>
          <a:xfrm>
            <a:off x="224389" y="1522192"/>
            <a:ext cx="5976114" cy="5274008"/>
          </a:xfrm>
          <a:prstGeom prst="rect">
            <a:avLst/>
          </a:prstGeom>
          <a:noFill/>
        </p:spPr>
        <p:txBody>
          <a:bodyPr wrap="square">
            <a:spAutoFit/>
          </a:bodyPr>
          <a:lstStyle/>
          <a:p>
            <a:pPr marL="342900" lvl="0" indent="-342900" algn="just">
              <a:lnSpc>
                <a:spcPct val="115000"/>
              </a:lnSpc>
              <a:buFont typeface="+mj-lt"/>
              <a:buAutoNum type="arabicPeriod"/>
              <a:tabLst>
                <a:tab pos="457200" algn="l"/>
              </a:tabLst>
            </a:pPr>
            <a:r>
              <a:rPr lang="ru-RU" sz="1400" b="1" dirty="0" err="1">
                <a:solidFill>
                  <a:schemeClr val="bg1"/>
                </a:solidFill>
                <a:effectLst/>
                <a:latin typeface="Segoe UI (Основной текст)"/>
                <a:ea typeface="Times New Roman" panose="02020603050405020304" pitchFamily="18" charset="0"/>
              </a:rPr>
              <a:t>Генеративно</a:t>
            </a:r>
            <a:r>
              <a:rPr lang="ru-RU" sz="1400" b="1" dirty="0">
                <a:solidFill>
                  <a:schemeClr val="bg1"/>
                </a:solidFill>
                <a:effectLst/>
                <a:latin typeface="Segoe UI (Основной текст)"/>
                <a:ea typeface="Times New Roman" panose="02020603050405020304" pitchFamily="18" charset="0"/>
              </a:rPr>
              <a:t>-состязательные сети (GAN, </a:t>
            </a:r>
            <a:r>
              <a:rPr lang="ru-RU" sz="1400" b="1" dirty="0" err="1">
                <a:solidFill>
                  <a:schemeClr val="bg1"/>
                </a:solidFill>
                <a:effectLst/>
                <a:latin typeface="Segoe UI (Основной текст)"/>
                <a:ea typeface="Times New Roman" panose="02020603050405020304" pitchFamily="18" charset="0"/>
              </a:rPr>
              <a:t>Generative</a:t>
            </a:r>
            <a:r>
              <a:rPr lang="ru-RU" sz="1400" b="1" dirty="0">
                <a:solidFill>
                  <a:schemeClr val="bg1"/>
                </a:solidFill>
                <a:effectLst/>
                <a:latin typeface="Segoe UI (Основной текст)"/>
                <a:ea typeface="Times New Roman" panose="02020603050405020304" pitchFamily="18" charset="0"/>
              </a:rPr>
              <a:t> </a:t>
            </a:r>
            <a:r>
              <a:rPr lang="ru-RU" sz="1400" b="1" dirty="0" err="1">
                <a:solidFill>
                  <a:schemeClr val="bg1"/>
                </a:solidFill>
                <a:effectLst/>
                <a:latin typeface="Segoe UI (Основной текст)"/>
                <a:ea typeface="Times New Roman" panose="02020603050405020304" pitchFamily="18" charset="0"/>
              </a:rPr>
              <a:t>Adversarial</a:t>
            </a:r>
            <a:r>
              <a:rPr lang="ru-RU" sz="1400" b="1" dirty="0">
                <a:solidFill>
                  <a:schemeClr val="bg1"/>
                </a:solidFill>
                <a:effectLst/>
                <a:latin typeface="Segoe UI (Основной текст)"/>
                <a:ea typeface="Times New Roman" panose="02020603050405020304" pitchFamily="18" charset="0"/>
              </a:rPr>
              <a:t> Networks)</a:t>
            </a:r>
            <a:r>
              <a:rPr lang="ru-RU" sz="1400" dirty="0">
                <a:solidFill>
                  <a:schemeClr val="bg1"/>
                </a:solidFill>
                <a:effectLst/>
                <a:latin typeface="Segoe UI (Основной текст)"/>
                <a:ea typeface="Times New Roman" panose="02020603050405020304" pitchFamily="18" charset="0"/>
              </a:rPr>
              <a:t> — это модель, состоящая из двух компонентов: генератора и дискриминатора. Генератор создаёт новые данные, пытаясь обмануть дискриминатор, который, в свою очередь, пытается отличить настоящие данные от сгенерированных. GAN могут быть использованы для генерации текстовых данных, включая заполнение пропусков в документах.</a:t>
            </a:r>
          </a:p>
          <a:p>
            <a:pPr marL="342900" lvl="0" indent="-342900" algn="just">
              <a:lnSpc>
                <a:spcPct val="115000"/>
              </a:lnSpc>
              <a:buFont typeface="+mj-lt"/>
              <a:buAutoNum type="arabicPeriod"/>
              <a:tabLst>
                <a:tab pos="457200" algn="l"/>
              </a:tabLst>
            </a:pPr>
            <a:r>
              <a:rPr lang="ru-RU" sz="1400" b="1" dirty="0">
                <a:solidFill>
                  <a:schemeClr val="bg1"/>
                </a:solidFill>
                <a:effectLst/>
                <a:latin typeface="Segoe UI (Основной текст)"/>
                <a:ea typeface="Times New Roman" panose="02020603050405020304" pitchFamily="18" charset="0"/>
              </a:rPr>
              <a:t>Вариационные </a:t>
            </a:r>
            <a:r>
              <a:rPr lang="ru-RU" sz="1400" b="1" dirty="0" err="1">
                <a:solidFill>
                  <a:schemeClr val="bg1"/>
                </a:solidFill>
                <a:effectLst/>
                <a:latin typeface="Segoe UI (Основной текст)"/>
                <a:ea typeface="Times New Roman" panose="02020603050405020304" pitchFamily="18" charset="0"/>
              </a:rPr>
              <a:t>автоэнкодеры</a:t>
            </a:r>
            <a:r>
              <a:rPr lang="ru-RU" sz="1400" b="1" dirty="0">
                <a:solidFill>
                  <a:schemeClr val="bg1"/>
                </a:solidFill>
                <a:effectLst/>
                <a:latin typeface="Segoe UI (Основной текст)"/>
                <a:ea typeface="Times New Roman" panose="02020603050405020304" pitchFamily="18" charset="0"/>
              </a:rPr>
              <a:t> (VAE, </a:t>
            </a:r>
            <a:r>
              <a:rPr lang="ru-RU" sz="1400" b="1" dirty="0" err="1">
                <a:solidFill>
                  <a:schemeClr val="bg1"/>
                </a:solidFill>
                <a:effectLst/>
                <a:latin typeface="Segoe UI (Основной текст)"/>
                <a:ea typeface="Times New Roman" panose="02020603050405020304" pitchFamily="18" charset="0"/>
              </a:rPr>
              <a:t>Variational</a:t>
            </a:r>
            <a:r>
              <a:rPr lang="ru-RU" sz="1400" b="1" dirty="0">
                <a:solidFill>
                  <a:schemeClr val="bg1"/>
                </a:solidFill>
                <a:effectLst/>
                <a:latin typeface="Segoe UI (Основной текст)"/>
                <a:ea typeface="Times New Roman" panose="02020603050405020304" pitchFamily="18" charset="0"/>
              </a:rPr>
              <a:t> </a:t>
            </a:r>
            <a:r>
              <a:rPr lang="ru-RU" sz="1400" b="1" dirty="0" err="1">
                <a:solidFill>
                  <a:schemeClr val="bg1"/>
                </a:solidFill>
                <a:effectLst/>
                <a:latin typeface="Segoe UI (Основной текст)"/>
                <a:ea typeface="Times New Roman" panose="02020603050405020304" pitchFamily="18" charset="0"/>
              </a:rPr>
              <a:t>Autoencoders</a:t>
            </a:r>
            <a:r>
              <a:rPr lang="ru-RU" sz="1400" b="1" dirty="0">
                <a:solidFill>
                  <a:schemeClr val="bg1"/>
                </a:solidFill>
                <a:effectLst/>
                <a:latin typeface="Segoe UI (Основной текст)"/>
                <a:ea typeface="Times New Roman" panose="02020603050405020304" pitchFamily="18" charset="0"/>
              </a:rPr>
              <a:t>)</a:t>
            </a:r>
            <a:r>
              <a:rPr lang="ru-RU" sz="1400" dirty="0">
                <a:solidFill>
                  <a:schemeClr val="bg1"/>
                </a:solidFill>
                <a:effectLst/>
                <a:latin typeface="Segoe UI (Основной текст)"/>
                <a:ea typeface="Times New Roman" panose="02020603050405020304" pitchFamily="18" charset="0"/>
              </a:rPr>
              <a:t> — это тип нейронных сетей, которые обучаются кодировать данные в сжатое представление и затем декодировать их обратно. VAE могут быть применены для генерации новых данных, похожих на обучающие, что может быть полезно для заполнения отсутствующих значений в документах.</a:t>
            </a:r>
          </a:p>
          <a:p>
            <a:pPr marL="342900" lvl="0" indent="-342900" algn="just">
              <a:lnSpc>
                <a:spcPct val="115000"/>
              </a:lnSpc>
              <a:buFont typeface="+mj-lt"/>
              <a:buAutoNum type="arabicPeriod"/>
              <a:tabLst>
                <a:tab pos="457200" algn="l"/>
              </a:tabLst>
            </a:pPr>
            <a:r>
              <a:rPr lang="ru-RU" sz="1400" b="1" dirty="0">
                <a:solidFill>
                  <a:schemeClr val="bg1"/>
                </a:solidFill>
                <a:effectLst/>
                <a:latin typeface="Segoe UI (Основной текст)"/>
                <a:ea typeface="Times New Roman" panose="02020603050405020304" pitchFamily="18" charset="0"/>
              </a:rPr>
              <a:t>Трансформеры (</a:t>
            </a:r>
            <a:r>
              <a:rPr lang="ru-RU" sz="1400" b="1" dirty="0" err="1">
                <a:solidFill>
                  <a:schemeClr val="bg1"/>
                </a:solidFill>
                <a:effectLst/>
                <a:latin typeface="Segoe UI (Основной текст)"/>
                <a:ea typeface="Times New Roman" panose="02020603050405020304" pitchFamily="18" charset="0"/>
              </a:rPr>
              <a:t>Transformers</a:t>
            </a:r>
            <a:r>
              <a:rPr lang="ru-RU" sz="1400" b="1" dirty="0">
                <a:solidFill>
                  <a:schemeClr val="bg1"/>
                </a:solidFill>
                <a:effectLst/>
                <a:latin typeface="Segoe UI (Основной текст)"/>
                <a:ea typeface="Times New Roman" panose="02020603050405020304" pitchFamily="18" charset="0"/>
              </a:rPr>
              <a:t>)</a:t>
            </a:r>
            <a:r>
              <a:rPr lang="ru-RU" sz="1400" dirty="0">
                <a:solidFill>
                  <a:schemeClr val="bg1"/>
                </a:solidFill>
                <a:effectLst/>
                <a:latin typeface="Segoe UI (Основной текст)"/>
                <a:ea typeface="Times New Roman" panose="02020603050405020304" pitchFamily="18" charset="0"/>
              </a:rPr>
              <a:t> — это архитектуру нейронных сетей, которая показала высокие результаты в задачах обработки естественного языка. Модели на основе трансформеров, такие как GPT (</a:t>
            </a:r>
            <a:r>
              <a:rPr lang="ru-RU" sz="1400" dirty="0" err="1">
                <a:solidFill>
                  <a:schemeClr val="bg1"/>
                </a:solidFill>
                <a:effectLst/>
                <a:latin typeface="Segoe UI (Основной текст)"/>
                <a:ea typeface="Times New Roman" panose="02020603050405020304" pitchFamily="18" charset="0"/>
              </a:rPr>
              <a:t>Generative</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Pre-trained</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Transformer</a:t>
            </a:r>
            <a:r>
              <a:rPr lang="ru-RU" sz="1400" dirty="0">
                <a:solidFill>
                  <a:schemeClr val="bg1"/>
                </a:solidFill>
                <a:effectLst/>
                <a:latin typeface="Segoe UI (Основной текст)"/>
                <a:ea typeface="Times New Roman" panose="02020603050405020304" pitchFamily="18" charset="0"/>
              </a:rPr>
              <a:t>) и BERT (</a:t>
            </a:r>
            <a:r>
              <a:rPr lang="ru-RU" sz="1400" dirty="0" err="1">
                <a:solidFill>
                  <a:schemeClr val="bg1"/>
                </a:solidFill>
                <a:effectLst/>
                <a:latin typeface="Segoe UI (Основной текст)"/>
                <a:ea typeface="Times New Roman" panose="02020603050405020304" pitchFamily="18" charset="0"/>
              </a:rPr>
              <a:t>Bidirectional</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Encoder</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Representations</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from</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Transformers</a:t>
            </a:r>
            <a:r>
              <a:rPr lang="ru-RU" sz="1400" dirty="0">
                <a:solidFill>
                  <a:schemeClr val="bg1"/>
                </a:solidFill>
                <a:effectLst/>
                <a:latin typeface="Segoe UI (Основной текст)"/>
                <a:ea typeface="Times New Roman" panose="02020603050405020304" pitchFamily="18" charset="0"/>
              </a:rPr>
              <a:t>), могут быть использованы для генерации текста, включая создание кратких описаний документов или заполнение пропусков в данных.</a:t>
            </a:r>
          </a:p>
        </p:txBody>
      </p:sp>
      <p:sp>
        <p:nvSpPr>
          <p:cNvPr id="3" name="TextBox 2">
            <a:extLst>
              <a:ext uri="{FF2B5EF4-FFF2-40B4-BE49-F238E27FC236}">
                <a16:creationId xmlns:a16="http://schemas.microsoft.com/office/drawing/2014/main" id="{FEA71A4B-684E-155B-DD43-790C40396302}"/>
              </a:ext>
            </a:extLst>
          </p:cNvPr>
          <p:cNvSpPr txBox="1"/>
          <p:nvPr/>
        </p:nvSpPr>
        <p:spPr>
          <a:xfrm>
            <a:off x="6312436" y="1522192"/>
            <a:ext cx="5722810" cy="4778488"/>
          </a:xfrm>
          <a:prstGeom prst="rect">
            <a:avLst/>
          </a:prstGeom>
          <a:noFill/>
        </p:spPr>
        <p:txBody>
          <a:bodyPr wrap="square">
            <a:spAutoFit/>
          </a:bodyPr>
          <a:lstStyle/>
          <a:p>
            <a:pPr marL="342900" lvl="0" indent="-342900" algn="just">
              <a:lnSpc>
                <a:spcPct val="115000"/>
              </a:lnSpc>
              <a:buFont typeface="+mj-lt"/>
              <a:buAutoNum type="arabicPeriod" startAt="4"/>
              <a:tabLst>
                <a:tab pos="457200" algn="l"/>
              </a:tabLst>
            </a:pPr>
            <a:r>
              <a:rPr lang="ru-RU" sz="1400" b="1" kern="0" dirty="0">
                <a:solidFill>
                  <a:schemeClr val="bg1"/>
                </a:solidFill>
                <a:effectLst/>
                <a:latin typeface="Segoe UI (Основной текст)"/>
                <a:ea typeface="Times New Roman" panose="02020603050405020304" pitchFamily="18" charset="0"/>
              </a:rPr>
              <a:t>Модели на основе рекуррентных нейронных сетей (RNN, </a:t>
            </a:r>
            <a:r>
              <a:rPr lang="ru-RU" sz="1400" b="1" kern="0" dirty="0" err="1">
                <a:solidFill>
                  <a:schemeClr val="bg1"/>
                </a:solidFill>
                <a:effectLst/>
                <a:latin typeface="Segoe UI (Основной текст)"/>
                <a:ea typeface="Times New Roman" panose="02020603050405020304" pitchFamily="18" charset="0"/>
              </a:rPr>
              <a:t>Recurrent</a:t>
            </a:r>
            <a:r>
              <a:rPr lang="ru-RU" sz="1400" b="1" kern="0" dirty="0">
                <a:solidFill>
                  <a:schemeClr val="bg1"/>
                </a:solidFill>
                <a:effectLst/>
                <a:latin typeface="Segoe UI (Основной текст)"/>
                <a:ea typeface="Times New Roman" panose="02020603050405020304" pitchFamily="18" charset="0"/>
              </a:rPr>
              <a:t> </a:t>
            </a:r>
            <a:r>
              <a:rPr lang="ru-RU" sz="1400" b="1" kern="0" dirty="0" err="1">
                <a:solidFill>
                  <a:schemeClr val="bg1"/>
                </a:solidFill>
                <a:effectLst/>
                <a:latin typeface="Segoe UI (Основной текст)"/>
                <a:ea typeface="Times New Roman" panose="02020603050405020304" pitchFamily="18" charset="0"/>
              </a:rPr>
              <a:t>Neural</a:t>
            </a:r>
            <a:r>
              <a:rPr lang="ru-RU" sz="1400" b="1" kern="0" dirty="0">
                <a:solidFill>
                  <a:schemeClr val="bg1"/>
                </a:solidFill>
                <a:effectLst/>
                <a:latin typeface="Segoe UI (Основной текст)"/>
                <a:ea typeface="Times New Roman" panose="02020603050405020304" pitchFamily="18" charset="0"/>
              </a:rPr>
              <a:t> Networks)</a:t>
            </a:r>
            <a:r>
              <a:rPr lang="ru-RU" sz="1400" kern="0" dirty="0">
                <a:solidFill>
                  <a:schemeClr val="bg1"/>
                </a:solidFill>
                <a:effectLst/>
                <a:latin typeface="Segoe UI (Основной текст)"/>
                <a:ea typeface="Times New Roman" panose="02020603050405020304" pitchFamily="18" charset="0"/>
              </a:rPr>
              <a:t> — например, LSTM (Long </a:t>
            </a:r>
            <a:r>
              <a:rPr lang="ru-RU" sz="1400" kern="0" dirty="0" err="1">
                <a:solidFill>
                  <a:schemeClr val="bg1"/>
                </a:solidFill>
                <a:effectLst/>
                <a:latin typeface="Segoe UI (Основной текст)"/>
                <a:ea typeface="Times New Roman" panose="02020603050405020304" pitchFamily="18" charset="0"/>
              </a:rPr>
              <a:t>Short-Term</a:t>
            </a:r>
            <a:r>
              <a:rPr lang="ru-RU" sz="1400" kern="0" dirty="0">
                <a:solidFill>
                  <a:schemeClr val="bg1"/>
                </a:solidFill>
                <a:effectLst/>
                <a:latin typeface="Segoe UI (Основной текст)"/>
                <a:ea typeface="Times New Roman" panose="02020603050405020304" pitchFamily="18" charset="0"/>
              </a:rPr>
              <a:t> Memory) или GRU </a:t>
            </a:r>
            <a:r>
              <a:rPr lang="ru-RU" sz="1400" dirty="0">
                <a:solidFill>
                  <a:schemeClr val="bg1"/>
                </a:solidFill>
                <a:effectLst/>
                <a:latin typeface="Segoe UI (Основной текст)"/>
                <a:ea typeface="Times New Roman" panose="02020603050405020304" pitchFamily="18" charset="0"/>
              </a:rPr>
              <a:t>(</a:t>
            </a:r>
            <a:r>
              <a:rPr lang="ru-RU" sz="1400" dirty="0" err="1">
                <a:solidFill>
                  <a:schemeClr val="bg1"/>
                </a:solidFill>
                <a:effectLst/>
                <a:latin typeface="Segoe UI (Основной текст)"/>
                <a:ea typeface="Times New Roman" panose="02020603050405020304" pitchFamily="18" charset="0"/>
              </a:rPr>
              <a:t>Gated</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Recurrent</a:t>
            </a:r>
            <a:r>
              <a:rPr lang="ru-RU" sz="1400" dirty="0">
                <a:solidFill>
                  <a:schemeClr val="bg1"/>
                </a:solidFill>
                <a:effectLst/>
                <a:latin typeface="Segoe UI (Основной текст)"/>
                <a:ea typeface="Times New Roman" panose="02020603050405020304" pitchFamily="18" charset="0"/>
              </a:rPr>
              <a:t> </a:t>
            </a:r>
            <a:r>
              <a:rPr lang="ru-RU" sz="1400" dirty="0" err="1">
                <a:solidFill>
                  <a:schemeClr val="bg1"/>
                </a:solidFill>
                <a:effectLst/>
                <a:latin typeface="Segoe UI (Основной текст)"/>
                <a:ea typeface="Times New Roman" panose="02020603050405020304" pitchFamily="18" charset="0"/>
              </a:rPr>
              <a:t>Units</a:t>
            </a:r>
            <a:r>
              <a:rPr lang="ru-RU" sz="1400" dirty="0">
                <a:solidFill>
                  <a:schemeClr val="bg1"/>
                </a:solidFill>
                <a:effectLst/>
                <a:latin typeface="Segoe UI (Основной текст)"/>
                <a:ea typeface="Times New Roman" panose="02020603050405020304" pitchFamily="18" charset="0"/>
              </a:rPr>
              <a:t>), которые хорошо справляются с задачами обработки последовательностей данных, таких как текст. Они могут быть обучены генерировать текст на основе контекста и заполнять отсутствующие данные в документах.</a:t>
            </a:r>
          </a:p>
          <a:p>
            <a:pPr marL="342900" lvl="0" indent="-342900" algn="just">
              <a:lnSpc>
                <a:spcPct val="115000"/>
              </a:lnSpc>
              <a:buFont typeface="+mj-lt"/>
              <a:buAutoNum type="arabicPeriod" startAt="4"/>
              <a:tabLst>
                <a:tab pos="457200" algn="l"/>
              </a:tabLst>
            </a:pPr>
            <a:r>
              <a:rPr lang="ru-RU" sz="1400" b="1" dirty="0">
                <a:solidFill>
                  <a:schemeClr val="bg1"/>
                </a:solidFill>
                <a:effectLst/>
                <a:latin typeface="Segoe UI (Основной текст)"/>
                <a:ea typeface="Times New Roman" panose="02020603050405020304" pitchFamily="18" charset="0"/>
              </a:rPr>
              <a:t>Скрытые марковские модели (HMM, </a:t>
            </a:r>
            <a:r>
              <a:rPr lang="ru-RU" sz="1400" b="1" dirty="0" err="1">
                <a:solidFill>
                  <a:schemeClr val="bg1"/>
                </a:solidFill>
                <a:effectLst/>
                <a:latin typeface="Segoe UI (Основной текст)"/>
                <a:ea typeface="Times New Roman" panose="02020603050405020304" pitchFamily="18" charset="0"/>
              </a:rPr>
              <a:t>Hidden</a:t>
            </a:r>
            <a:r>
              <a:rPr lang="ru-RU" sz="1400" b="1" dirty="0">
                <a:solidFill>
                  <a:schemeClr val="bg1"/>
                </a:solidFill>
                <a:effectLst/>
                <a:latin typeface="Segoe UI (Основной текст)"/>
                <a:ea typeface="Times New Roman" panose="02020603050405020304" pitchFamily="18" charset="0"/>
              </a:rPr>
              <a:t> </a:t>
            </a:r>
            <a:r>
              <a:rPr lang="ru-RU" sz="1400" b="1" dirty="0" err="1">
                <a:solidFill>
                  <a:schemeClr val="bg1"/>
                </a:solidFill>
                <a:effectLst/>
                <a:latin typeface="Segoe UI (Основной текст)"/>
                <a:ea typeface="Times New Roman" panose="02020603050405020304" pitchFamily="18" charset="0"/>
              </a:rPr>
              <a:t>Markov</a:t>
            </a:r>
            <a:r>
              <a:rPr lang="ru-RU" sz="1400" b="1" dirty="0">
                <a:solidFill>
                  <a:schemeClr val="bg1"/>
                </a:solidFill>
                <a:effectLst/>
                <a:latin typeface="Segoe UI (Основной текст)"/>
                <a:ea typeface="Times New Roman" panose="02020603050405020304" pitchFamily="18" charset="0"/>
              </a:rPr>
              <a:t> </a:t>
            </a:r>
            <a:r>
              <a:rPr lang="ru-RU" sz="1400" b="1" dirty="0" err="1">
                <a:solidFill>
                  <a:schemeClr val="bg1"/>
                </a:solidFill>
                <a:effectLst/>
                <a:latin typeface="Segoe UI (Основной текст)"/>
                <a:ea typeface="Times New Roman" panose="02020603050405020304" pitchFamily="18" charset="0"/>
              </a:rPr>
              <a:t>Models</a:t>
            </a:r>
            <a:r>
              <a:rPr lang="ru-RU" sz="1400" b="1" dirty="0">
                <a:solidFill>
                  <a:schemeClr val="bg1"/>
                </a:solidFill>
                <a:effectLst/>
                <a:latin typeface="Segoe UI (Основной текст)"/>
                <a:ea typeface="Times New Roman" panose="02020603050405020304" pitchFamily="18" charset="0"/>
              </a:rPr>
              <a:t>)</a:t>
            </a:r>
            <a:r>
              <a:rPr lang="ru-RU" sz="1400" dirty="0">
                <a:solidFill>
                  <a:schemeClr val="bg1"/>
                </a:solidFill>
                <a:effectLst/>
                <a:latin typeface="Segoe UI (Основной текст)"/>
                <a:ea typeface="Times New Roman" panose="02020603050405020304" pitchFamily="18" charset="0"/>
              </a:rPr>
              <a:t> — это статистические модели, которые могут быть использованы для моделирования последовательностей данных. HMM могут быть применены для предсказания и заполнения пропущенных значений в текстовых данных на основе вероятностных распределений.</a:t>
            </a:r>
          </a:p>
          <a:p>
            <a:pPr marL="342900" lvl="0" indent="-342900" algn="just">
              <a:lnSpc>
                <a:spcPct val="115000"/>
              </a:lnSpc>
              <a:buFont typeface="+mj-lt"/>
              <a:buAutoNum type="arabicPeriod" startAt="4"/>
              <a:tabLst>
                <a:tab pos="457200" algn="l"/>
              </a:tabLst>
            </a:pPr>
            <a:r>
              <a:rPr lang="ru-RU" sz="1400" b="1" dirty="0">
                <a:solidFill>
                  <a:schemeClr val="bg1"/>
                </a:solidFill>
                <a:effectLst/>
                <a:latin typeface="Segoe UI (Основной текст)"/>
                <a:ea typeface="Times New Roman" panose="02020603050405020304" pitchFamily="18" charset="0"/>
              </a:rPr>
              <a:t>Модели на основе языковых моделей (Language </a:t>
            </a:r>
            <a:r>
              <a:rPr lang="ru-RU" sz="1400" b="1" dirty="0" err="1">
                <a:solidFill>
                  <a:schemeClr val="bg1"/>
                </a:solidFill>
                <a:effectLst/>
                <a:latin typeface="Segoe UI (Основной текст)"/>
                <a:ea typeface="Times New Roman" panose="02020603050405020304" pitchFamily="18" charset="0"/>
              </a:rPr>
              <a:t>Models</a:t>
            </a:r>
            <a:r>
              <a:rPr lang="ru-RU" sz="1400" b="1" dirty="0">
                <a:solidFill>
                  <a:schemeClr val="bg1"/>
                </a:solidFill>
                <a:effectLst/>
                <a:latin typeface="Segoe UI (Основной текст)"/>
                <a:ea typeface="Times New Roman" panose="02020603050405020304" pitchFamily="18" charset="0"/>
              </a:rPr>
              <a:t>)</a:t>
            </a:r>
            <a:r>
              <a:rPr lang="ru-RU" sz="1400" dirty="0">
                <a:solidFill>
                  <a:schemeClr val="bg1"/>
                </a:solidFill>
                <a:effectLst/>
                <a:latin typeface="Segoe UI (Основной текст)"/>
                <a:ea typeface="Times New Roman" panose="02020603050405020304" pitchFamily="18" charset="0"/>
              </a:rPr>
              <a:t> — такие как n-граммы или более сложные модели, обученные на больших корпусах текстов. Они могут предсказывать следующие слова или фразы в тексте на основе контекста и использоваться для заполнения пропусков или генерации описаний.</a:t>
            </a:r>
          </a:p>
        </p:txBody>
      </p:sp>
    </p:spTree>
    <p:extLst>
      <p:ext uri="{BB962C8B-B14F-4D97-AF65-F5344CB8AC3E}">
        <p14:creationId xmlns:p14="http://schemas.microsoft.com/office/powerpoint/2010/main" val="41504663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39C11-8AC3-D18D-7CF5-6AE4C99341DF}"/>
            </a:ext>
          </a:extLst>
        </p:cNvPr>
        <p:cNvGrpSpPr/>
        <p:nvPr/>
      </p:nvGrpSpPr>
      <p:grpSpPr>
        <a:xfrm>
          <a:off x="0" y="0"/>
          <a:ext cx="0" cy="0"/>
          <a:chOff x="0" y="0"/>
          <a:chExt cx="0" cy="0"/>
        </a:xfrm>
      </p:grpSpPr>
      <p:sp>
        <p:nvSpPr>
          <p:cNvPr id="65" name="Полилиния: Фигура 64">
            <a:extLst>
              <a:ext uri="{FF2B5EF4-FFF2-40B4-BE49-F238E27FC236}">
                <a16:creationId xmlns:a16="http://schemas.microsoft.com/office/drawing/2014/main" id="{5D19A90C-F7E1-457A-8D88-03E7F0706ED9}"/>
              </a:ext>
            </a:extLst>
          </p:cNvPr>
          <p:cNvSpPr>
            <a:spLocks noChangeAspect="1"/>
          </p:cNvSpPr>
          <p:nvPr/>
        </p:nvSpPr>
        <p:spPr>
          <a:xfrm>
            <a:off x="311474" y="-1955837"/>
            <a:ext cx="3479833" cy="3479833"/>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1">
              <a:ln>
                <a:noFill/>
              </a:ln>
              <a:solidFill>
                <a:sysClr val="windowText" lastClr="000000"/>
              </a:solidFill>
              <a:effectLst/>
              <a:uLnTx/>
              <a:uFillTx/>
            </a:endParaRPr>
          </a:p>
        </p:txBody>
      </p:sp>
      <p:sp>
        <p:nvSpPr>
          <p:cNvPr id="32" name="Заголовок 31">
            <a:extLst>
              <a:ext uri="{FF2B5EF4-FFF2-40B4-BE49-F238E27FC236}">
                <a16:creationId xmlns:a16="http://schemas.microsoft.com/office/drawing/2014/main" id="{CFF103BA-39AB-DCDE-4A26-DD513215456E}"/>
              </a:ext>
            </a:extLst>
          </p:cNvPr>
          <p:cNvSpPr>
            <a:spLocks noGrp="1"/>
          </p:cNvSpPr>
          <p:nvPr>
            <p:ph type="title"/>
          </p:nvPr>
        </p:nvSpPr>
        <p:spPr>
          <a:xfrm>
            <a:off x="637807" y="-174171"/>
            <a:ext cx="2827165" cy="914096"/>
          </a:xfrm>
        </p:spPr>
        <p:txBody>
          <a:bodyPr rtlCol="0"/>
          <a:lstStyle/>
          <a:p>
            <a:pPr rtl="0"/>
            <a:r>
              <a:rPr lang="ru-RU" b="1" noProof="1">
                <a:gradFill>
                  <a:gsLst>
                    <a:gs pos="15000">
                      <a:schemeClr val="bg1"/>
                    </a:gs>
                    <a:gs pos="47000">
                      <a:schemeClr val="bg1"/>
                    </a:gs>
                  </a:gsLst>
                  <a:lin ang="5400000" scaled="1"/>
                </a:gradFill>
              </a:rPr>
              <a:t>ЛР1</a:t>
            </a:r>
          </a:p>
        </p:txBody>
      </p:sp>
      <p:sp>
        <p:nvSpPr>
          <p:cNvPr id="11" name="Прямоугольник 10">
            <a:extLst>
              <a:ext uri="{FF2B5EF4-FFF2-40B4-BE49-F238E27FC236}">
                <a16:creationId xmlns:a16="http://schemas.microsoft.com/office/drawing/2014/main" id="{B867EF5A-5315-E99B-6190-F52E0FE90037}"/>
              </a:ext>
            </a:extLst>
          </p:cNvPr>
          <p:cNvSpPr/>
          <p:nvPr/>
        </p:nvSpPr>
        <p:spPr>
          <a:xfrm>
            <a:off x="6800117" y="739925"/>
            <a:ext cx="2761895" cy="397032"/>
          </a:xfrm>
          <a:prstGeom prst="rect">
            <a:avLst/>
          </a:prstGeom>
        </p:spPr>
        <p:txBody>
          <a:bodyPr wrap="square">
            <a:spAutoFit/>
          </a:bodyPr>
          <a:lstStyle/>
          <a:p>
            <a:pPr algn="just">
              <a:lnSpc>
                <a:spcPct val="90000"/>
              </a:lnSpc>
              <a:spcBef>
                <a:spcPts val="1000"/>
              </a:spcBef>
            </a:pPr>
            <a:r>
              <a:rPr lang="en-US" sz="2200" b="1" noProof="1">
                <a:solidFill>
                  <a:srgbClr val="FFC000"/>
                </a:solidFill>
              </a:rPr>
              <a:t>DeepSeek</a:t>
            </a:r>
            <a:endParaRPr lang="ru-RU" sz="2200" b="1" noProof="1">
              <a:solidFill>
                <a:srgbClr val="FFC000"/>
              </a:solidFill>
            </a:endParaRPr>
          </a:p>
        </p:txBody>
      </p:sp>
      <p:sp>
        <p:nvSpPr>
          <p:cNvPr id="3" name="TextBox 2">
            <a:extLst>
              <a:ext uri="{FF2B5EF4-FFF2-40B4-BE49-F238E27FC236}">
                <a16:creationId xmlns:a16="http://schemas.microsoft.com/office/drawing/2014/main" id="{9830C071-B258-3DA0-0AA6-AFFA9444CDF5}"/>
              </a:ext>
            </a:extLst>
          </p:cNvPr>
          <p:cNvSpPr txBox="1"/>
          <p:nvPr/>
        </p:nvSpPr>
        <p:spPr>
          <a:xfrm>
            <a:off x="191589" y="1758260"/>
            <a:ext cx="6096000" cy="4530727"/>
          </a:xfrm>
          <a:prstGeom prst="rect">
            <a:avLst/>
          </a:prstGeom>
          <a:noFill/>
        </p:spPr>
        <p:txBody>
          <a:bodyPr wrap="square">
            <a:spAutoFit/>
          </a:bodyPr>
          <a:lstStyle/>
          <a:p>
            <a:pPr marL="342900" indent="-342900" algn="just">
              <a:lnSpc>
                <a:spcPct val="115000"/>
              </a:lnSpc>
              <a:buAutoNum type="arabicPeriod"/>
            </a:pPr>
            <a:r>
              <a:rPr lang="ru-RU" sz="1400" b="1" dirty="0">
                <a:solidFill>
                  <a:schemeClr val="bg1"/>
                </a:solidFill>
                <a:effectLst/>
                <a:latin typeface="Segoe UI (Основной текст)"/>
                <a:ea typeface="Times New Roman" panose="02020603050405020304" pitchFamily="18" charset="0"/>
              </a:rPr>
              <a:t>Генеративные модели для заполнения данных</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1.1. Заполнение структурированных полей (реквизиты, суммы, даты)</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Модели на основе </a:t>
            </a:r>
            <a:r>
              <a:rPr lang="ru-RU" sz="1400" b="1" dirty="0" err="1">
                <a:solidFill>
                  <a:schemeClr val="bg1"/>
                </a:solidFill>
                <a:effectLst/>
                <a:latin typeface="Segoe UI (Основной текст)"/>
                <a:ea typeface="Times New Roman" panose="02020603050405020304" pitchFamily="18" charset="0"/>
              </a:rPr>
              <a:t>Transformer</a:t>
            </a:r>
            <a:r>
              <a:rPr lang="ru-RU" sz="1400" dirty="0">
                <a:solidFill>
                  <a:schemeClr val="bg1"/>
                </a:solidFill>
                <a:effectLst/>
                <a:latin typeface="Segoe UI (Основной текст)"/>
                <a:ea typeface="Times New Roman" panose="02020603050405020304" pitchFamily="18" charset="0"/>
              </a:rPr>
              <a:t>:</a:t>
            </a:r>
          </a:p>
          <a:p>
            <a:pPr marL="742950" lvl="1" indent="-285750" algn="just">
              <a:lnSpc>
                <a:spcPct val="115000"/>
              </a:lnSpc>
              <a:buSzPts val="1000"/>
              <a:buFont typeface="Courier New" panose="02070309020205020404" pitchFamily="49" charset="0"/>
              <a:buChar char="o"/>
              <a:tabLst>
                <a:tab pos="914400" algn="l"/>
              </a:tabLst>
            </a:pPr>
            <a:r>
              <a:rPr lang="en-US" sz="1400" b="1" dirty="0">
                <a:solidFill>
                  <a:schemeClr val="bg1"/>
                </a:solidFill>
                <a:effectLst/>
                <a:latin typeface="Segoe UI (Основной текст)"/>
                <a:ea typeface="Times New Roman" panose="02020603050405020304" pitchFamily="18" charset="0"/>
                <a:cs typeface="Times New Roman" panose="02020603050405020304" pitchFamily="18" charset="0"/>
              </a:rPr>
              <a:t>T5</a:t>
            </a:r>
            <a:r>
              <a:rPr lang="en-US"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(Text-to-Text Transfer Transformer)</a:t>
            </a:r>
            <a:endPar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endParaRPr>
          </a:p>
          <a:p>
            <a:pPr marL="1143000" lvl="2" indent="-228600" algn="just">
              <a:lnSpc>
                <a:spcPct val="115000"/>
              </a:lnSpc>
              <a:buSzPts val="1000"/>
              <a:buFont typeface="Wingdings" panose="05000000000000000000" pitchFamily="2" charset="2"/>
              <a:buChar char=""/>
              <a:tabLst>
                <a:tab pos="1371600" algn="l"/>
              </a:tabLst>
            </a:pPr>
            <a:r>
              <a:rPr lang="ru-RU" sz="1400" dirty="0">
                <a:solidFill>
                  <a:schemeClr val="bg1"/>
                </a:solidFill>
                <a:effectLst/>
                <a:latin typeface="Segoe UI (Основной текст)"/>
                <a:ea typeface="Times New Roman" panose="02020603050405020304" pitchFamily="18" charset="0"/>
              </a:rPr>
              <a:t>Может достраивать пропущенные поля по контексту (например, "Договор №____ → Договор №12345").</a:t>
            </a:r>
          </a:p>
          <a:p>
            <a:pPr marL="1143000" lvl="2" indent="-228600" algn="just">
              <a:lnSpc>
                <a:spcPct val="115000"/>
              </a:lnSpc>
              <a:buSzPts val="1000"/>
              <a:buFont typeface="Wingdings" panose="05000000000000000000" pitchFamily="2" charset="2"/>
              <a:buChar char=""/>
              <a:tabLst>
                <a:tab pos="1371600" algn="l"/>
              </a:tabLst>
            </a:pPr>
            <a:r>
              <a:rPr lang="ru-RU" sz="1400" dirty="0">
                <a:solidFill>
                  <a:schemeClr val="bg1"/>
                </a:solidFill>
                <a:effectLst/>
                <a:latin typeface="Segoe UI (Основной текст)"/>
                <a:ea typeface="Times New Roman" panose="02020603050405020304" pitchFamily="18" charset="0"/>
              </a:rPr>
              <a:t>Пример</a:t>
            </a:r>
            <a:r>
              <a:rPr lang="en-US" sz="1400" dirty="0">
                <a:solidFill>
                  <a:schemeClr val="bg1"/>
                </a:solidFill>
                <a:effectLst/>
                <a:latin typeface="Segoe UI (Основной текст)"/>
                <a:ea typeface="Times New Roman" panose="02020603050405020304" pitchFamily="18" charset="0"/>
              </a:rPr>
              <a:t>: google/flan-t5-large (</a:t>
            </a:r>
            <a:r>
              <a:rPr lang="ru-RU" sz="1400" dirty="0">
                <a:solidFill>
                  <a:schemeClr val="bg1"/>
                </a:solidFill>
                <a:effectLst/>
                <a:latin typeface="Segoe UI (Основной текст)"/>
                <a:ea typeface="Times New Roman" panose="02020603050405020304" pitchFamily="18" charset="0"/>
              </a:rPr>
              <a:t>доступна в</a:t>
            </a:r>
            <a:r>
              <a:rPr lang="en-US" sz="1400" dirty="0">
                <a:solidFill>
                  <a:schemeClr val="bg1"/>
                </a:solidFill>
                <a:effectLst/>
                <a:latin typeface="Segoe UI (Основной текст)"/>
                <a:ea typeface="Times New Roman" panose="02020603050405020304" pitchFamily="18" charset="0"/>
              </a:rPr>
              <a:t> Hugging Face).</a:t>
            </a:r>
            <a:endParaRPr lang="ru-RU" sz="1400" dirty="0">
              <a:solidFill>
                <a:schemeClr val="bg1"/>
              </a:solidFill>
              <a:effectLst/>
              <a:latin typeface="Segoe UI (Основной текст)"/>
              <a:ea typeface="Times New Roman" panose="02020603050405020304" pitchFamily="18" charset="0"/>
            </a:endParaRPr>
          </a:p>
          <a:p>
            <a:pPr marL="742950" lvl="1" indent="-285750" algn="just">
              <a:lnSpc>
                <a:spcPct val="115000"/>
              </a:lnSpc>
              <a:buSzPts val="1000"/>
              <a:buFont typeface="Courier New" panose="02070309020205020404" pitchFamily="49" charset="0"/>
              <a:buChar char="o"/>
              <a:tabLst>
                <a:tab pos="914400" algn="l"/>
              </a:tabLst>
            </a:pPr>
            <a:r>
              <a:rPr lang="ru-RU" sz="1400" b="1" dirty="0">
                <a:solidFill>
                  <a:schemeClr val="bg1"/>
                </a:solidFill>
                <a:effectLst/>
                <a:latin typeface="Segoe UI (Основной текст)"/>
                <a:ea typeface="Times New Roman" panose="02020603050405020304" pitchFamily="18" charset="0"/>
                <a:cs typeface="Times New Roman" panose="02020603050405020304" pitchFamily="18" charset="0"/>
              </a:rPr>
              <a:t>GPT-3/4</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(OpenAI)</a:t>
            </a:r>
          </a:p>
          <a:p>
            <a:pPr marL="1143000" lvl="2" indent="-228600" algn="just">
              <a:lnSpc>
                <a:spcPct val="115000"/>
              </a:lnSpc>
              <a:buSzPts val="1000"/>
              <a:buFont typeface="Wingdings" panose="05000000000000000000" pitchFamily="2" charset="2"/>
              <a:buChar char=""/>
              <a:tabLst>
                <a:tab pos="1371600" algn="l"/>
              </a:tabLst>
            </a:pPr>
            <a:r>
              <a:rPr lang="ru-RU" sz="1400" dirty="0">
                <a:solidFill>
                  <a:schemeClr val="bg1"/>
                </a:solidFill>
                <a:effectLst/>
                <a:latin typeface="Segoe UI (Основной текст)"/>
                <a:ea typeface="Times New Roman" panose="02020603050405020304" pitchFamily="18" charset="0"/>
              </a:rPr>
              <a:t>Полезен для предсказания данных на основе шаблонов (например, "Сумма договора: ___ → 1 000 000 руб.").</a:t>
            </a: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Специализированные решения</a:t>
            </a:r>
            <a:r>
              <a:rPr lang="ru-RU" sz="1400" dirty="0">
                <a:solidFill>
                  <a:schemeClr val="bg1"/>
                </a:solidFill>
                <a:effectLst/>
                <a:latin typeface="Segoe UI (Основной текст)"/>
                <a:ea typeface="Times New Roman" panose="02020603050405020304" pitchFamily="18" charset="0"/>
              </a:rPr>
              <a:t>:</a:t>
            </a:r>
          </a:p>
          <a:p>
            <a:pPr marL="742950" lvl="1" indent="-285750" algn="just">
              <a:lnSpc>
                <a:spcPct val="115000"/>
              </a:lnSpc>
              <a:buSzPts val="1000"/>
              <a:buFont typeface="Courier New" panose="02070309020205020404" pitchFamily="49" charset="0"/>
              <a:buChar char="o"/>
              <a:tabLst>
                <a:tab pos="914400" algn="l"/>
              </a:tabLst>
            </a:pPr>
            <a:r>
              <a:rPr lang="ru-RU" sz="1400" b="1" dirty="0" err="1">
                <a:solidFill>
                  <a:schemeClr val="bg1"/>
                </a:solidFill>
                <a:effectLst/>
                <a:latin typeface="Segoe UI (Основной текст)"/>
                <a:ea typeface="Times New Roman" panose="02020603050405020304" pitchFamily="18" charset="0"/>
                <a:cs typeface="Times New Roman" panose="02020603050405020304" pitchFamily="18" charset="0"/>
              </a:rPr>
              <a:t>TabFormer</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(от IBM) – для заполнения табличных данных.</a:t>
            </a:r>
          </a:p>
          <a:p>
            <a:pPr marL="742950" lvl="1" indent="-285750" algn="just">
              <a:lnSpc>
                <a:spcPct val="115000"/>
              </a:lnSpc>
              <a:buSzPts val="1000"/>
              <a:buFont typeface="Courier New" panose="02070309020205020404" pitchFamily="49" charset="0"/>
              <a:buChar char="o"/>
              <a:tabLst>
                <a:tab pos="914400" algn="l"/>
              </a:tabLst>
            </a:pPr>
            <a:r>
              <a:rPr lang="ru-RU" sz="1400" b="1" dirty="0" err="1">
                <a:solidFill>
                  <a:schemeClr val="bg1"/>
                </a:solidFill>
                <a:effectLst/>
                <a:latin typeface="Segoe UI (Основной текст)"/>
                <a:ea typeface="Times New Roman" panose="02020603050405020304" pitchFamily="18" charset="0"/>
                <a:cs typeface="Times New Roman" panose="02020603050405020304" pitchFamily="18" charset="0"/>
              </a:rPr>
              <a:t>REaLTabFormer</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 генерация реалистичных табличных данных.</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1.2. Восстановление пропущенных данных в тексте</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Модели с маскированием</a:t>
            </a:r>
            <a:r>
              <a:rPr lang="ru-RU" sz="1400" dirty="0">
                <a:solidFill>
                  <a:schemeClr val="bg1"/>
                </a:solidFill>
                <a:effectLst/>
                <a:latin typeface="Segoe UI (Основной текст)"/>
                <a:ea typeface="Times New Roman" panose="02020603050405020304" pitchFamily="18" charset="0"/>
              </a:rPr>
              <a:t>:</a:t>
            </a:r>
          </a:p>
          <a:p>
            <a:pPr marL="742950" lvl="1" indent="-285750" algn="just">
              <a:lnSpc>
                <a:spcPct val="115000"/>
              </a:lnSpc>
              <a:buSzPts val="1000"/>
              <a:buFont typeface="Courier New" panose="02070309020205020404" pitchFamily="49" charset="0"/>
              <a:buChar char="o"/>
              <a:tabLst>
                <a:tab pos="914400" algn="l"/>
              </a:tabLst>
            </a:pPr>
            <a:r>
              <a:rPr lang="ru-RU" sz="1400" b="1" dirty="0">
                <a:solidFill>
                  <a:schemeClr val="bg1"/>
                </a:solidFill>
                <a:effectLst/>
                <a:latin typeface="Segoe UI (Основной текст)"/>
                <a:ea typeface="Times New Roman" panose="02020603050405020304" pitchFamily="18" charset="0"/>
                <a:cs typeface="Times New Roman" panose="02020603050405020304" pitchFamily="18" charset="0"/>
              </a:rPr>
              <a:t>BERT</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(заполнение пропусков через [MASK]).</a:t>
            </a:r>
          </a:p>
          <a:p>
            <a:pPr marL="742950" lvl="1" indent="-285750" algn="just">
              <a:lnSpc>
                <a:spcPct val="115000"/>
              </a:lnSpc>
              <a:buSzPts val="1000"/>
              <a:buFont typeface="Courier New" panose="02070309020205020404" pitchFamily="49" charset="0"/>
              <a:buChar char="o"/>
              <a:tabLst>
                <a:tab pos="914400" algn="l"/>
              </a:tabLst>
            </a:pPr>
            <a:r>
              <a:rPr lang="ru-RU" sz="1400" b="1" dirty="0" err="1">
                <a:solidFill>
                  <a:schemeClr val="bg1"/>
                </a:solidFill>
                <a:effectLst/>
                <a:latin typeface="Segoe UI (Основной текст)"/>
                <a:ea typeface="Times New Roman" panose="02020603050405020304" pitchFamily="18" charset="0"/>
                <a:cs typeface="Times New Roman" panose="02020603050405020304" pitchFamily="18" charset="0"/>
              </a:rPr>
              <a:t>RoBERTa</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 улучшенная версия BERT для сложных контекстов.</a:t>
            </a:r>
          </a:p>
        </p:txBody>
      </p:sp>
      <p:sp>
        <p:nvSpPr>
          <p:cNvPr id="6" name="TextBox 5">
            <a:extLst>
              <a:ext uri="{FF2B5EF4-FFF2-40B4-BE49-F238E27FC236}">
                <a16:creationId xmlns:a16="http://schemas.microsoft.com/office/drawing/2014/main" id="{ADA70A58-48AE-4E70-BD5A-29941F83F763}"/>
              </a:ext>
            </a:extLst>
          </p:cNvPr>
          <p:cNvSpPr txBox="1"/>
          <p:nvPr/>
        </p:nvSpPr>
        <p:spPr>
          <a:xfrm>
            <a:off x="6800117" y="1758260"/>
            <a:ext cx="4992046" cy="4284443"/>
          </a:xfrm>
          <a:prstGeom prst="rect">
            <a:avLst/>
          </a:prstGeom>
          <a:noFill/>
        </p:spPr>
        <p:txBody>
          <a:bodyPr wrap="square">
            <a:spAutoFit/>
          </a:bodyPr>
          <a:lstStyle/>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2. Генерация описаний документов</a:t>
            </a:r>
            <a:endParaRPr lang="ru-RU" sz="1400" dirty="0">
              <a:solidFill>
                <a:schemeClr val="bg1"/>
              </a:solidFill>
              <a:effectLst/>
              <a:latin typeface="Segoe UI (Основной текст)"/>
              <a:ea typeface="Times New Roman" panose="02020603050405020304" pitchFamily="18" charset="0"/>
            </a:endParaRP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2.1. Краткие </a:t>
            </a:r>
            <a:r>
              <a:rPr lang="ru-RU" sz="1400" b="1" dirty="0" err="1">
                <a:solidFill>
                  <a:schemeClr val="bg1"/>
                </a:solidFill>
                <a:effectLst/>
                <a:latin typeface="Segoe UI (Основной текст)"/>
                <a:ea typeface="Times New Roman" panose="02020603050405020304" pitchFamily="18" charset="0"/>
              </a:rPr>
              <a:t>summaries</a:t>
            </a:r>
            <a:r>
              <a:rPr lang="ru-RU" sz="1400" b="1" dirty="0">
                <a:solidFill>
                  <a:schemeClr val="bg1"/>
                </a:solidFill>
                <a:effectLst/>
                <a:latin typeface="Segoe UI (Основной текст)"/>
                <a:ea typeface="Times New Roman" panose="02020603050405020304" pitchFamily="18" charset="0"/>
              </a:rPr>
              <a:t> (аннотации)</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T5/GPT-3.5/4</a:t>
            </a:r>
            <a:r>
              <a:rPr lang="ru-RU" sz="1400" dirty="0">
                <a:solidFill>
                  <a:schemeClr val="bg1"/>
                </a:solidFill>
                <a:effectLst/>
                <a:latin typeface="Segoe UI (Основной текст)"/>
                <a:ea typeface="Times New Roman" panose="02020603050405020304" pitchFamily="18" charset="0"/>
              </a:rPr>
              <a:t> – для создания сжатых описаний.</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Пример </a:t>
            </a:r>
            <a:r>
              <a:rPr lang="ru-RU" sz="1400" dirty="0" err="1">
                <a:solidFill>
                  <a:schemeClr val="bg1"/>
                </a:solidFill>
                <a:effectLst/>
                <a:latin typeface="Segoe UI (Основной текст)"/>
                <a:ea typeface="Times New Roman" panose="02020603050405020304" pitchFamily="18" charset="0"/>
                <a:cs typeface="Times New Roman" panose="02020603050405020304" pitchFamily="18" charset="0"/>
              </a:rPr>
              <a:t>промпта</a:t>
            </a: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 для GPT:</a:t>
            </a:r>
            <a:b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br>
            <a:r>
              <a:rPr lang="ru-RU" sz="1400" i="1" dirty="0">
                <a:solidFill>
                  <a:schemeClr val="bg1"/>
                </a:solidFill>
                <a:effectLst/>
                <a:latin typeface="Segoe UI (Основной текст)"/>
                <a:ea typeface="Times New Roman" panose="02020603050405020304" pitchFamily="18" charset="0"/>
                <a:cs typeface="Times New Roman" panose="02020603050405020304" pitchFamily="18" charset="0"/>
              </a:rPr>
              <a:t>"Сгенерируй краткое описание лизингового договора в 2-3 предложениях на основе следующих данных: {данные}."</a:t>
            </a:r>
            <a:endPar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BART</a:t>
            </a:r>
            <a:r>
              <a:rPr lang="ru-RU" sz="1400" dirty="0">
                <a:solidFill>
                  <a:schemeClr val="bg1"/>
                </a:solidFill>
                <a:effectLst/>
                <a:latin typeface="Segoe UI (Основной текст)"/>
                <a:ea typeface="Times New Roman" panose="02020603050405020304" pitchFamily="18" charset="0"/>
              </a:rPr>
              <a:t> (Facebook) – особенно хорош для </a:t>
            </a:r>
            <a:r>
              <a:rPr lang="ru-RU" sz="1400" dirty="0" err="1">
                <a:solidFill>
                  <a:schemeClr val="bg1"/>
                </a:solidFill>
                <a:effectLst/>
                <a:latin typeface="Segoe UI (Основной текст)"/>
                <a:ea typeface="Times New Roman" panose="02020603050405020304" pitchFamily="18" charset="0"/>
              </a:rPr>
              <a:t>суммаризации</a:t>
            </a:r>
            <a:r>
              <a:rPr lang="ru-RU" sz="1400" dirty="0">
                <a:solidFill>
                  <a:schemeClr val="bg1"/>
                </a:solidFill>
                <a:effectLst/>
                <a:latin typeface="Segoe UI (Основной текст)"/>
                <a:ea typeface="Times New Roman" panose="02020603050405020304" pitchFamily="18" charset="0"/>
              </a:rPr>
              <a:t> текстов.</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2.2. Развёрнутые отчёты</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ChatGPT (GPT-4-turbo)</a:t>
            </a:r>
            <a:r>
              <a:rPr lang="ru-RU" sz="1400" dirty="0">
                <a:solidFill>
                  <a:schemeClr val="bg1"/>
                </a:solidFill>
                <a:effectLst/>
                <a:latin typeface="Segoe UI (Основной текст)"/>
                <a:ea typeface="Times New Roman" panose="02020603050405020304" pitchFamily="18" charset="0"/>
              </a:rPr>
              <a:t> – для генерации аналитических выкладок.</a:t>
            </a:r>
          </a:p>
          <a:p>
            <a:pPr marL="742950" lvl="1" indent="-285750" algn="just">
              <a:lnSpc>
                <a:spcPct val="115000"/>
              </a:lnSpc>
              <a:buSzPts val="1000"/>
              <a:buFont typeface="Courier New" panose="02070309020205020404" pitchFamily="49" charset="0"/>
              <a:buChar char="o"/>
              <a:tabLst>
                <a:tab pos="914400" algn="l"/>
              </a:tabLst>
            </a:pPr>
            <a:r>
              <a:rPr lang="ru-RU" sz="1400" dirty="0">
                <a:solidFill>
                  <a:schemeClr val="bg1"/>
                </a:solidFill>
                <a:effectLst/>
                <a:latin typeface="Segoe UI (Основной текст)"/>
                <a:ea typeface="Times New Roman" panose="02020603050405020304" pitchFamily="18" charset="0"/>
                <a:cs typeface="Times New Roman" panose="02020603050405020304" pitchFamily="18" charset="0"/>
              </a:rPr>
              <a:t>Пример: автоматическое создание отчёта о платежах на основе табличных данных.</a:t>
            </a:r>
          </a:p>
          <a:p>
            <a:pPr algn="just">
              <a:lnSpc>
                <a:spcPct val="115000"/>
              </a:lnSpc>
              <a:buNone/>
            </a:pPr>
            <a:r>
              <a:rPr lang="ru-RU" sz="1400" b="1" dirty="0">
                <a:solidFill>
                  <a:schemeClr val="bg1"/>
                </a:solidFill>
                <a:effectLst/>
                <a:latin typeface="Segoe UI (Основной текст)"/>
                <a:ea typeface="Times New Roman" panose="02020603050405020304" pitchFamily="18" charset="0"/>
              </a:rPr>
              <a:t>2.3. Многоязычные описания</a:t>
            </a:r>
            <a:endParaRPr lang="ru-RU" sz="1400" dirty="0">
              <a:solidFill>
                <a:schemeClr val="bg1"/>
              </a:solidFill>
              <a:effectLst/>
              <a:latin typeface="Segoe UI (Основной текст)"/>
              <a:ea typeface="Times New Roman" panose="02020603050405020304" pitchFamily="18" charset="0"/>
            </a:endParaRPr>
          </a:p>
          <a:p>
            <a:pPr marL="342900" lvl="0" indent="-342900" algn="just">
              <a:lnSpc>
                <a:spcPct val="115000"/>
              </a:lnSpc>
              <a:buSzPts val="1000"/>
              <a:buFont typeface="Symbol" panose="05050102010706020507" pitchFamily="18" charset="2"/>
              <a:buChar char=""/>
              <a:tabLst>
                <a:tab pos="457200" algn="l"/>
              </a:tabLst>
            </a:pPr>
            <a:r>
              <a:rPr lang="ru-RU" sz="1400" b="1" dirty="0">
                <a:solidFill>
                  <a:schemeClr val="bg1"/>
                </a:solidFill>
                <a:effectLst/>
                <a:latin typeface="Segoe UI (Основной текст)"/>
                <a:ea typeface="Times New Roman" panose="02020603050405020304" pitchFamily="18" charset="0"/>
              </a:rPr>
              <a:t>mT5</a:t>
            </a:r>
            <a:r>
              <a:rPr lang="ru-RU" sz="1400" dirty="0">
                <a:solidFill>
                  <a:schemeClr val="bg1"/>
                </a:solidFill>
                <a:effectLst/>
                <a:latin typeface="Segoe UI (Основной текст)"/>
                <a:ea typeface="Times New Roman" panose="02020603050405020304" pitchFamily="18" charset="0"/>
              </a:rPr>
              <a:t> (мультиязычная версия T5) – если документы на разных языках.</a:t>
            </a:r>
          </a:p>
        </p:txBody>
      </p:sp>
    </p:spTree>
    <p:extLst>
      <p:ext uri="{BB962C8B-B14F-4D97-AF65-F5344CB8AC3E}">
        <p14:creationId xmlns:p14="http://schemas.microsoft.com/office/powerpoint/2010/main" val="376449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3AFA-D75E-950C-BAC1-B60FD6317E25}"/>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9BB7295B-DE08-177B-5B16-0E3C5DAC09B2}"/>
              </a:ext>
            </a:extLst>
          </p:cNvPr>
          <p:cNvSpPr>
            <a:spLocks noGrp="1"/>
          </p:cNvSpPr>
          <p:nvPr>
            <p:ph type="title"/>
          </p:nvPr>
        </p:nvSpPr>
        <p:spPr>
          <a:xfrm>
            <a:off x="273460" y="305771"/>
            <a:ext cx="2463599" cy="452432"/>
          </a:xfrm>
        </p:spPr>
        <p:txBody>
          <a:bodyPr rtlCol="0"/>
          <a:lstStyle/>
          <a:p>
            <a:pPr rtl="0"/>
            <a:r>
              <a:rPr lang="ru-RU" sz="2600" noProof="1"/>
              <a:t>ЛР1</a:t>
            </a:r>
          </a:p>
        </p:txBody>
      </p:sp>
      <p:sp>
        <p:nvSpPr>
          <p:cNvPr id="6" name="Текст 5">
            <a:extLst>
              <a:ext uri="{FF2B5EF4-FFF2-40B4-BE49-F238E27FC236}">
                <a16:creationId xmlns:a16="http://schemas.microsoft.com/office/drawing/2014/main" id="{939785BA-D2A2-A98B-8239-E63093617E97}"/>
              </a:ext>
            </a:extLst>
          </p:cNvPr>
          <p:cNvSpPr>
            <a:spLocks noGrp="1"/>
          </p:cNvSpPr>
          <p:nvPr>
            <p:ph type="body" sz="quarter" idx="16"/>
          </p:nvPr>
        </p:nvSpPr>
        <p:spPr>
          <a:xfrm>
            <a:off x="3181351" y="593154"/>
            <a:ext cx="8477250" cy="757130"/>
          </a:xfrm>
        </p:spPr>
        <p:txBody>
          <a:bodyPr rtlCol="0"/>
          <a:lstStyle/>
          <a:p>
            <a:pPr algn="just">
              <a:spcBef>
                <a:spcPts val="0"/>
              </a:spcBef>
            </a:pPr>
            <a:r>
              <a:rPr lang="ru-RU" noProof="1">
                <a:solidFill>
                  <a:srgbClr val="FFC000"/>
                </a:solidFill>
              </a:rPr>
              <a:t>Сравнительная характеристика помощников на основе ответов на вопросы</a:t>
            </a:r>
          </a:p>
        </p:txBody>
      </p:sp>
      <p:pic>
        <p:nvPicPr>
          <p:cNvPr id="3" name="Picture 4" descr="https://www.fonstola.ru/pic/201306/640x960/fonstola.ru_98389.jpg">
            <a:extLst>
              <a:ext uri="{FF2B5EF4-FFF2-40B4-BE49-F238E27FC236}">
                <a16:creationId xmlns:a16="http://schemas.microsoft.com/office/drawing/2014/main" id="{63231FA8-3634-9851-85D8-4A6078457715}"/>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100000" l="0" r="100000">
                        <a14:foregroundMark x1="80000" y1="41667" x2="80000" y2="41667"/>
                        <a14:foregroundMark x1="90000" y1="45208" x2="90000" y2="45208"/>
                        <a14:foregroundMark x1="92031" y1="45417" x2="92031" y2="45417"/>
                        <a14:foregroundMark x1="93906" y1="45833" x2="93906" y2="45833"/>
                        <a14:foregroundMark x1="95625" y1="46250" x2="95625" y2="46250"/>
                        <a14:foregroundMark x1="51250" y1="59688" x2="51250" y2="59688"/>
                        <a14:foregroundMark x1="46406" y1="57813" x2="46406" y2="57813"/>
                        <a14:foregroundMark x1="47344" y1="56458" x2="47344" y2="56458"/>
                        <a14:foregroundMark x1="45156" y1="55833" x2="45156" y2="55833"/>
                        <a14:backgroundMark x1="54844" y1="58854" x2="54844" y2="5885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0" y="2114550"/>
            <a:ext cx="3162300" cy="4743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Таблица 3">
            <a:extLst>
              <a:ext uri="{FF2B5EF4-FFF2-40B4-BE49-F238E27FC236}">
                <a16:creationId xmlns:a16="http://schemas.microsoft.com/office/drawing/2014/main" id="{744431FF-9792-5DFC-AEE0-17C266A9FDF1}"/>
              </a:ext>
            </a:extLst>
          </p:cNvPr>
          <p:cNvGraphicFramePr>
            <a:graphicFrameLocks noGrp="1"/>
          </p:cNvGraphicFramePr>
          <p:nvPr>
            <p:extLst>
              <p:ext uri="{D42A27DB-BD31-4B8C-83A1-F6EECF244321}">
                <p14:modId xmlns:p14="http://schemas.microsoft.com/office/powerpoint/2010/main" val="1878091449"/>
              </p:ext>
            </p:extLst>
          </p:nvPr>
        </p:nvGraphicFramePr>
        <p:xfrm>
          <a:off x="3181351" y="2438401"/>
          <a:ext cx="8253004" cy="2963212"/>
        </p:xfrm>
        <a:graphic>
          <a:graphicData uri="http://schemas.openxmlformats.org/drawingml/2006/table">
            <a:tbl>
              <a:tblPr firstRow="1" firstCol="1" bandRow="1">
                <a:tableStyleId>{5C22544A-7EE6-4342-B048-85BDC9FD1C3A}</a:tableStyleId>
              </a:tblPr>
              <a:tblGrid>
                <a:gridCol w="508947">
                  <a:extLst>
                    <a:ext uri="{9D8B030D-6E8A-4147-A177-3AD203B41FA5}">
                      <a16:colId xmlns:a16="http://schemas.microsoft.com/office/drawing/2014/main" val="3154064059"/>
                    </a:ext>
                  </a:extLst>
                </a:gridCol>
                <a:gridCol w="1667810">
                  <a:extLst>
                    <a:ext uri="{9D8B030D-6E8A-4147-A177-3AD203B41FA5}">
                      <a16:colId xmlns:a16="http://schemas.microsoft.com/office/drawing/2014/main" val="1923150604"/>
                    </a:ext>
                  </a:extLst>
                </a:gridCol>
                <a:gridCol w="1581765">
                  <a:extLst>
                    <a:ext uri="{9D8B030D-6E8A-4147-A177-3AD203B41FA5}">
                      <a16:colId xmlns:a16="http://schemas.microsoft.com/office/drawing/2014/main" val="1747653355"/>
                    </a:ext>
                  </a:extLst>
                </a:gridCol>
                <a:gridCol w="2206049">
                  <a:extLst>
                    <a:ext uri="{9D8B030D-6E8A-4147-A177-3AD203B41FA5}">
                      <a16:colId xmlns:a16="http://schemas.microsoft.com/office/drawing/2014/main" val="1515417173"/>
                    </a:ext>
                  </a:extLst>
                </a:gridCol>
                <a:gridCol w="2288433">
                  <a:extLst>
                    <a:ext uri="{9D8B030D-6E8A-4147-A177-3AD203B41FA5}">
                      <a16:colId xmlns:a16="http://schemas.microsoft.com/office/drawing/2014/main" val="4010873157"/>
                    </a:ext>
                  </a:extLst>
                </a:gridCol>
              </a:tblGrid>
              <a:tr h="257026">
                <a:tc>
                  <a:txBody>
                    <a:bodyPr/>
                    <a:lstStyle/>
                    <a:p>
                      <a:pPr algn="ctr">
                        <a:lnSpc>
                          <a:spcPct val="115000"/>
                        </a:lnSpc>
                        <a:buNone/>
                      </a:pPr>
                      <a:r>
                        <a:rPr lang="ru-RU" sz="1400" kern="100" dirty="0">
                          <a:effectLst/>
                        </a:rPr>
                        <a:t>№</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dirty="0">
                          <a:effectLst/>
                        </a:rPr>
                        <a:t>Наименование</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tc>
                <a:tc>
                  <a:txBody>
                    <a:bodyPr/>
                    <a:lstStyle/>
                    <a:p>
                      <a:pPr algn="ctr">
                        <a:lnSpc>
                          <a:spcPct val="115000"/>
                        </a:lnSpc>
                        <a:buNone/>
                      </a:pPr>
                      <a:r>
                        <a:rPr lang="ru-RU" sz="1400" kern="100" dirty="0">
                          <a:effectLst/>
                        </a:rPr>
                        <a:t>Точность</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tc>
                <a:tc>
                  <a:txBody>
                    <a:bodyPr/>
                    <a:lstStyle/>
                    <a:p>
                      <a:pPr algn="ctr">
                        <a:lnSpc>
                          <a:spcPct val="115000"/>
                        </a:lnSpc>
                        <a:buNone/>
                      </a:pPr>
                      <a:r>
                        <a:rPr lang="ru-RU" sz="1400" kern="100" dirty="0">
                          <a:effectLst/>
                        </a:rPr>
                        <a:t>Полнота</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tc>
                <a:tc>
                  <a:txBody>
                    <a:bodyPr/>
                    <a:lstStyle/>
                    <a:p>
                      <a:pPr algn="ctr">
                        <a:lnSpc>
                          <a:spcPct val="115000"/>
                        </a:lnSpc>
                        <a:buNone/>
                      </a:pPr>
                      <a:r>
                        <a:rPr lang="ru-RU" sz="1400" kern="100" dirty="0">
                          <a:effectLst/>
                        </a:rPr>
                        <a:t>Доп. инф-</a:t>
                      </a:r>
                      <a:r>
                        <a:rPr lang="ru-RU" sz="1400" kern="100" dirty="0" err="1">
                          <a:effectLst/>
                        </a:rPr>
                        <a:t>ия</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tc>
                <a:extLst>
                  <a:ext uri="{0D108BD9-81ED-4DB2-BD59-A6C34878D82A}">
                    <a16:rowId xmlns:a16="http://schemas.microsoft.com/office/drawing/2014/main" val="2402174254"/>
                  </a:ext>
                </a:extLst>
              </a:tr>
              <a:tr h="816387">
                <a:tc>
                  <a:txBody>
                    <a:bodyPr/>
                    <a:lstStyle/>
                    <a:p>
                      <a:pPr algn="ctr">
                        <a:lnSpc>
                          <a:spcPct val="115000"/>
                        </a:lnSpc>
                        <a:buNone/>
                      </a:pPr>
                      <a:r>
                        <a:rPr lang="ru-RU" sz="1400" kern="100">
                          <a:effectLst/>
                        </a:rPr>
                        <a:t>1</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en-US" sz="1400" kern="100">
                          <a:effectLst/>
                        </a:rPr>
                        <a:t>ChatGPT</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Соответствует гипотезам</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Ответы предоставлены в полном объеме</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Содержит большое количество примеров и пояснений</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extLst>
                  <a:ext uri="{0D108BD9-81ED-4DB2-BD59-A6C34878D82A}">
                    <a16:rowId xmlns:a16="http://schemas.microsoft.com/office/drawing/2014/main" val="394886883"/>
                  </a:ext>
                </a:extLst>
              </a:tr>
              <a:tr h="816387">
                <a:tc>
                  <a:txBody>
                    <a:bodyPr/>
                    <a:lstStyle/>
                    <a:p>
                      <a:pPr algn="ctr">
                        <a:lnSpc>
                          <a:spcPct val="115000"/>
                        </a:lnSpc>
                        <a:buNone/>
                      </a:pPr>
                      <a:r>
                        <a:rPr lang="ru-RU" sz="1400" kern="100">
                          <a:effectLst/>
                        </a:rPr>
                        <a:t>2</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en-US" sz="1400" kern="100" dirty="0" err="1">
                          <a:effectLst/>
                        </a:rPr>
                        <a:t>DeepSeek</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Соответствует гипотезам</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Ответы предоставлены в полном объеме</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Предоставляет примеры работы с библиотеками на </a:t>
                      </a:r>
                      <a:r>
                        <a:rPr lang="en-US" sz="1400" kern="100">
                          <a:effectLst/>
                        </a:rPr>
                        <a:t>Python</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extLst>
                  <a:ext uri="{0D108BD9-81ED-4DB2-BD59-A6C34878D82A}">
                    <a16:rowId xmlns:a16="http://schemas.microsoft.com/office/drawing/2014/main" val="300741165"/>
                  </a:ext>
                </a:extLst>
              </a:tr>
              <a:tr h="536706">
                <a:tc>
                  <a:txBody>
                    <a:bodyPr/>
                    <a:lstStyle/>
                    <a:p>
                      <a:pPr algn="ctr">
                        <a:lnSpc>
                          <a:spcPct val="115000"/>
                        </a:lnSpc>
                        <a:buNone/>
                      </a:pPr>
                      <a:r>
                        <a:rPr lang="ru-RU" sz="1400" kern="100">
                          <a:effectLst/>
                        </a:rPr>
                        <a:t>3</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en-US" sz="1400" kern="100">
                          <a:effectLst/>
                        </a:rPr>
                        <a:t>Gemini</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Соответствует гипотезам</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Ответы предоставлены в полном объеме</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Практически не содержит </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extLst>
                  <a:ext uri="{0D108BD9-81ED-4DB2-BD59-A6C34878D82A}">
                    <a16:rowId xmlns:a16="http://schemas.microsoft.com/office/drawing/2014/main" val="3139401383"/>
                  </a:ext>
                </a:extLst>
              </a:tr>
              <a:tr h="536706">
                <a:tc>
                  <a:txBody>
                    <a:bodyPr/>
                    <a:lstStyle/>
                    <a:p>
                      <a:pPr algn="ctr">
                        <a:lnSpc>
                          <a:spcPct val="115000"/>
                        </a:lnSpc>
                        <a:buNone/>
                      </a:pPr>
                      <a:r>
                        <a:rPr lang="ru-RU" sz="1400" kern="100" dirty="0">
                          <a:effectLst/>
                        </a:rPr>
                        <a:t>4</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en-US" sz="1400" kern="100">
                          <a:effectLst/>
                        </a:rPr>
                        <a:t>YandexGPT</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Соответствует гипотезам</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a:effectLst/>
                        </a:rPr>
                        <a:t>Ответы предоставлены не в полном объеме</a:t>
                      </a:r>
                      <a:endParaRPr lang="ru-RU"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tc>
                  <a:txBody>
                    <a:bodyPr/>
                    <a:lstStyle/>
                    <a:p>
                      <a:pPr algn="ctr">
                        <a:lnSpc>
                          <a:spcPct val="115000"/>
                        </a:lnSpc>
                        <a:buNone/>
                      </a:pPr>
                      <a:r>
                        <a:rPr lang="ru-RU" sz="1400" kern="100" dirty="0">
                          <a:effectLst/>
                        </a:rPr>
                        <a:t>Не содержит </a:t>
                      </a:r>
                      <a:endParaRPr lang="ru-RU"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882" marR="44882" marT="0" marB="0" anchor="ctr"/>
                </a:tc>
                <a:extLst>
                  <a:ext uri="{0D108BD9-81ED-4DB2-BD59-A6C34878D82A}">
                    <a16:rowId xmlns:a16="http://schemas.microsoft.com/office/drawing/2014/main" val="731062645"/>
                  </a:ext>
                </a:extLst>
              </a:tr>
            </a:tbl>
          </a:graphicData>
        </a:graphic>
      </p:graphicFrame>
    </p:spTree>
    <p:extLst>
      <p:ext uri="{BB962C8B-B14F-4D97-AF65-F5344CB8AC3E}">
        <p14:creationId xmlns:p14="http://schemas.microsoft.com/office/powerpoint/2010/main" val="34714634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BF733-D331-158E-F8A3-2153E6758446}"/>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E23606D7-F101-F640-16F9-49647CA2D800}"/>
              </a:ext>
            </a:extLst>
          </p:cNvPr>
          <p:cNvSpPr>
            <a:spLocks noGrp="1"/>
          </p:cNvSpPr>
          <p:nvPr>
            <p:ph type="title"/>
          </p:nvPr>
        </p:nvSpPr>
        <p:spPr>
          <a:xfrm>
            <a:off x="273460" y="305771"/>
            <a:ext cx="2463599" cy="452432"/>
          </a:xfrm>
        </p:spPr>
        <p:txBody>
          <a:bodyPr rtlCol="0"/>
          <a:lstStyle/>
          <a:p>
            <a:pPr rtl="0"/>
            <a:r>
              <a:rPr lang="ru-RU" sz="2600" noProof="1"/>
              <a:t>ЛР1</a:t>
            </a:r>
          </a:p>
        </p:txBody>
      </p:sp>
      <p:sp>
        <p:nvSpPr>
          <p:cNvPr id="6" name="Текст 5">
            <a:extLst>
              <a:ext uri="{FF2B5EF4-FFF2-40B4-BE49-F238E27FC236}">
                <a16:creationId xmlns:a16="http://schemas.microsoft.com/office/drawing/2014/main" id="{22CBCC19-67C3-4617-E77F-08D8AEA413E0}"/>
              </a:ext>
            </a:extLst>
          </p:cNvPr>
          <p:cNvSpPr>
            <a:spLocks noGrp="1"/>
          </p:cNvSpPr>
          <p:nvPr>
            <p:ph type="body" sz="quarter" idx="16"/>
          </p:nvPr>
        </p:nvSpPr>
        <p:spPr>
          <a:xfrm>
            <a:off x="3162300" y="213438"/>
            <a:ext cx="8477250" cy="1089529"/>
          </a:xfrm>
        </p:spPr>
        <p:txBody>
          <a:bodyPr rtlCol="0"/>
          <a:lstStyle/>
          <a:p>
            <a:pPr algn="just">
              <a:spcBef>
                <a:spcPts val="0"/>
              </a:spcBef>
            </a:pPr>
            <a:r>
              <a:rPr lang="ru-RU" noProof="1">
                <a:solidFill>
                  <a:srgbClr val="FFC000"/>
                </a:solidFill>
              </a:rPr>
              <a:t>Далее попощникам было предложено сформировать аннотацию к магистерской диссертации. По результатам была составлена сравнительная таблица</a:t>
            </a:r>
          </a:p>
        </p:txBody>
      </p:sp>
      <p:graphicFrame>
        <p:nvGraphicFramePr>
          <p:cNvPr id="2" name="Таблица 1">
            <a:extLst>
              <a:ext uri="{FF2B5EF4-FFF2-40B4-BE49-F238E27FC236}">
                <a16:creationId xmlns:a16="http://schemas.microsoft.com/office/drawing/2014/main" id="{0E45F9F9-054F-2C3F-7513-0E0E4C3B8D87}"/>
              </a:ext>
            </a:extLst>
          </p:cNvPr>
          <p:cNvGraphicFramePr>
            <a:graphicFrameLocks noGrp="1"/>
          </p:cNvGraphicFramePr>
          <p:nvPr>
            <p:extLst>
              <p:ext uri="{D42A27DB-BD31-4B8C-83A1-F6EECF244321}">
                <p14:modId xmlns:p14="http://schemas.microsoft.com/office/powerpoint/2010/main" val="19502360"/>
              </p:ext>
            </p:extLst>
          </p:nvPr>
        </p:nvGraphicFramePr>
        <p:xfrm>
          <a:off x="273460" y="1679157"/>
          <a:ext cx="7718777" cy="4873072"/>
        </p:xfrm>
        <a:graphic>
          <a:graphicData uri="http://schemas.openxmlformats.org/drawingml/2006/table">
            <a:tbl>
              <a:tblPr firstRow="1" firstCol="1" bandRow="1">
                <a:tableStyleId>{5C22544A-7EE6-4342-B048-85BDC9FD1C3A}</a:tableStyleId>
              </a:tblPr>
              <a:tblGrid>
                <a:gridCol w="1816685">
                  <a:extLst>
                    <a:ext uri="{9D8B030D-6E8A-4147-A177-3AD203B41FA5}">
                      <a16:colId xmlns:a16="http://schemas.microsoft.com/office/drawing/2014/main" val="2247175348"/>
                    </a:ext>
                  </a:extLst>
                </a:gridCol>
                <a:gridCol w="2547815">
                  <a:extLst>
                    <a:ext uri="{9D8B030D-6E8A-4147-A177-3AD203B41FA5}">
                      <a16:colId xmlns:a16="http://schemas.microsoft.com/office/drawing/2014/main" val="745875634"/>
                    </a:ext>
                  </a:extLst>
                </a:gridCol>
                <a:gridCol w="3354277">
                  <a:extLst>
                    <a:ext uri="{9D8B030D-6E8A-4147-A177-3AD203B41FA5}">
                      <a16:colId xmlns:a16="http://schemas.microsoft.com/office/drawing/2014/main" val="1406891896"/>
                    </a:ext>
                  </a:extLst>
                </a:gridCol>
              </a:tblGrid>
              <a:tr h="225446">
                <a:tc>
                  <a:txBody>
                    <a:bodyPr/>
                    <a:lstStyle/>
                    <a:p>
                      <a:pPr algn="ctr">
                        <a:lnSpc>
                          <a:spcPct val="150000"/>
                        </a:lnSpc>
                        <a:buNone/>
                      </a:pPr>
                      <a:r>
                        <a:rPr lang="ru-RU" sz="1100" kern="100" dirty="0">
                          <a:effectLst/>
                        </a:rPr>
                        <a:t>Наименование</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algn="ctr">
                        <a:lnSpc>
                          <a:spcPct val="150000"/>
                        </a:lnSpc>
                        <a:buNone/>
                      </a:pPr>
                      <a:r>
                        <a:rPr lang="ru-RU" sz="1100" kern="100" dirty="0">
                          <a:effectLst/>
                        </a:rPr>
                        <a:t>Достоинства</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algn="ctr">
                        <a:lnSpc>
                          <a:spcPct val="150000"/>
                        </a:lnSpc>
                        <a:buNone/>
                      </a:pPr>
                      <a:r>
                        <a:rPr lang="ru-RU" sz="1100" kern="100" dirty="0">
                          <a:effectLst/>
                        </a:rPr>
                        <a:t>Недостатки</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extLst>
                  <a:ext uri="{0D108BD9-81ED-4DB2-BD59-A6C34878D82A}">
                    <a16:rowId xmlns:a16="http://schemas.microsoft.com/office/drawing/2014/main" val="2381229602"/>
                  </a:ext>
                </a:extLst>
              </a:tr>
              <a:tr h="998366">
                <a:tc>
                  <a:txBody>
                    <a:bodyPr/>
                    <a:lstStyle/>
                    <a:p>
                      <a:pPr algn="ctr">
                        <a:lnSpc>
                          <a:spcPct val="150000"/>
                        </a:lnSpc>
                        <a:buNone/>
                      </a:pPr>
                      <a:r>
                        <a:rPr lang="en-US" sz="1100" kern="100" dirty="0">
                          <a:effectLst/>
                        </a:rPr>
                        <a:t>ChatGPT </a:t>
                      </a:r>
                      <a:r>
                        <a:rPr lang="ru-RU" sz="1100" kern="100" dirty="0">
                          <a:effectLst/>
                        </a:rPr>
                        <a:t>от </a:t>
                      </a:r>
                      <a:r>
                        <a:rPr lang="en-US" sz="1100" kern="100" dirty="0">
                          <a:effectLst/>
                        </a:rPr>
                        <a:t>OpenAI</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краткая аннотация;</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основные аспекты;</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результат соответствует запросу.</a:t>
                      </a: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не продумано описание используемых инструментов;</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не описаны результаты работы с моделями.</a:t>
                      </a:r>
                    </a:p>
                  </a:txBody>
                  <a:tcPr marL="13926" marR="13926" marT="0" marB="0" anchor="ctr"/>
                </a:tc>
                <a:extLst>
                  <a:ext uri="{0D108BD9-81ED-4DB2-BD59-A6C34878D82A}">
                    <a16:rowId xmlns:a16="http://schemas.microsoft.com/office/drawing/2014/main" val="3227089375"/>
                  </a:ext>
                </a:extLst>
              </a:tr>
              <a:tr h="841093">
                <a:tc>
                  <a:txBody>
                    <a:bodyPr/>
                    <a:lstStyle/>
                    <a:p>
                      <a:pPr algn="ctr">
                        <a:lnSpc>
                          <a:spcPct val="150000"/>
                        </a:lnSpc>
                        <a:buNone/>
                      </a:pPr>
                      <a:r>
                        <a:rPr lang="en-US" sz="1100" kern="100" dirty="0">
                          <a:effectLst/>
                        </a:rPr>
                        <a:t>Gemini </a:t>
                      </a:r>
                      <a:r>
                        <a:rPr lang="ru-RU" sz="1100" kern="100" dirty="0">
                          <a:effectLst/>
                        </a:rPr>
                        <a:t>от </a:t>
                      </a:r>
                      <a:r>
                        <a:rPr lang="en-US" sz="1100" kern="100" dirty="0">
                          <a:effectLst/>
                        </a:rPr>
                        <a:t>Google</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основные аспекты;</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результат соответствует запросу;</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ключевые слова;</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определена цель работы;</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проанализированные методы.</a:t>
                      </a: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длинная аннотация.</a:t>
                      </a:r>
                    </a:p>
                  </a:txBody>
                  <a:tcPr marL="13926" marR="13926" marT="0" marB="0" anchor="ctr"/>
                </a:tc>
                <a:extLst>
                  <a:ext uri="{0D108BD9-81ED-4DB2-BD59-A6C34878D82A}">
                    <a16:rowId xmlns:a16="http://schemas.microsoft.com/office/drawing/2014/main" val="812369339"/>
                  </a:ext>
                </a:extLst>
              </a:tr>
              <a:tr h="1738756">
                <a:tc>
                  <a:txBody>
                    <a:bodyPr/>
                    <a:lstStyle/>
                    <a:p>
                      <a:pPr algn="ctr">
                        <a:lnSpc>
                          <a:spcPct val="150000"/>
                        </a:lnSpc>
                        <a:buNone/>
                      </a:pPr>
                      <a:r>
                        <a:rPr lang="en-US" sz="1100" kern="100">
                          <a:effectLst/>
                        </a:rPr>
                        <a:t>YandexGPT </a:t>
                      </a:r>
                      <a:r>
                        <a:rPr lang="ru-RU" sz="1100" kern="100">
                          <a:effectLst/>
                        </a:rPr>
                        <a:t>от Яндекса</a:t>
                      </a:r>
                      <a:endParaRPr lang="ru-RU"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описаны основные аспекты;</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результат соответствует запросу;</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описаны ключевые слова;</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определена цель работы;</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описаны проанализированные методы;</a:t>
                      </a:r>
                    </a:p>
                    <a:p>
                      <a:pPr marL="342900" lvl="0" indent="-342900" algn="l" defTabSz="914400" rtl="0" eaLnBrk="1" latinLnBrk="0" hangingPunct="1">
                        <a:lnSpc>
                          <a:spcPct val="115000"/>
                        </a:lnSpc>
                        <a:buFont typeface="+mj-lt"/>
                        <a:buAutoNum type="arabicParenR"/>
                        <a:tabLst>
                          <a:tab pos="201930" algn="r"/>
                        </a:tabLst>
                      </a:pPr>
                      <a:r>
                        <a:rPr lang="ru-RU" sz="1100" kern="100">
                          <a:solidFill>
                            <a:schemeClr val="dk1"/>
                          </a:solidFill>
                          <a:effectLst/>
                          <a:latin typeface="+mn-lt"/>
                          <a:ea typeface="+mn-ea"/>
                          <a:cs typeface="+mn-cs"/>
                        </a:rPr>
                        <a:t>описана практическая значимость</a:t>
                      </a: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длинная аннотация.</a:t>
                      </a:r>
                    </a:p>
                  </a:txBody>
                  <a:tcPr marL="13926" marR="13926" marT="0" marB="0" anchor="ctr"/>
                </a:tc>
                <a:extLst>
                  <a:ext uri="{0D108BD9-81ED-4DB2-BD59-A6C34878D82A}">
                    <a16:rowId xmlns:a16="http://schemas.microsoft.com/office/drawing/2014/main" val="4190838531"/>
                  </a:ext>
                </a:extLst>
              </a:tr>
              <a:tr h="770361">
                <a:tc>
                  <a:txBody>
                    <a:bodyPr/>
                    <a:lstStyle/>
                    <a:p>
                      <a:pPr algn="ctr">
                        <a:lnSpc>
                          <a:spcPct val="150000"/>
                        </a:lnSpc>
                        <a:buNone/>
                      </a:pPr>
                      <a:r>
                        <a:rPr lang="en-US" sz="1100" kern="100" dirty="0" err="1">
                          <a:effectLst/>
                        </a:rPr>
                        <a:t>DeepSeek</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цели;</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результаты</a:t>
                      </a:r>
                    </a:p>
                  </a:txBody>
                  <a:tcPr marL="13926" marR="13926" marT="0" marB="0" anchor="ctr"/>
                </a:tc>
                <a:tc>
                  <a:txBody>
                    <a:bodyPr/>
                    <a:lstStyle/>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несоответствие формата;</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длинная аннотация;</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объем и структура;</a:t>
                      </a:r>
                    </a:p>
                    <a:p>
                      <a:pPr marL="342900" lvl="0" indent="-342900" algn="l" defTabSz="914400" rtl="0" eaLnBrk="1" latinLnBrk="0" hangingPunct="1">
                        <a:lnSpc>
                          <a:spcPct val="115000"/>
                        </a:lnSpc>
                        <a:buFont typeface="+mj-lt"/>
                        <a:buAutoNum type="arabicParenR"/>
                        <a:tabLst>
                          <a:tab pos="201930" algn="r"/>
                        </a:tabLst>
                      </a:pPr>
                      <a:r>
                        <a:rPr lang="ru-RU" sz="1100" kern="100" dirty="0">
                          <a:solidFill>
                            <a:schemeClr val="dk1"/>
                          </a:solidFill>
                          <a:effectLst/>
                          <a:latin typeface="+mn-lt"/>
                          <a:ea typeface="+mn-ea"/>
                          <a:cs typeface="+mn-cs"/>
                        </a:rPr>
                        <a:t>описаны приложения.</a:t>
                      </a:r>
                    </a:p>
                  </a:txBody>
                  <a:tcPr marL="13926" marR="13926" marT="0" marB="0" anchor="ctr"/>
                </a:tc>
                <a:extLst>
                  <a:ext uri="{0D108BD9-81ED-4DB2-BD59-A6C34878D82A}">
                    <a16:rowId xmlns:a16="http://schemas.microsoft.com/office/drawing/2014/main" val="787691932"/>
                  </a:ext>
                </a:extLst>
              </a:tr>
            </a:tbl>
          </a:graphicData>
        </a:graphic>
      </p:graphicFrame>
      <p:pic>
        <p:nvPicPr>
          <p:cNvPr id="5" name="Picture 2" descr="https://i.pinimg.com/originals/20/bf/78/20bf78a6492dcb680b1f9f9b83ffa55a.png">
            <a:extLst>
              <a:ext uri="{FF2B5EF4-FFF2-40B4-BE49-F238E27FC236}">
                <a16:creationId xmlns:a16="http://schemas.microsoft.com/office/drawing/2014/main" id="{47EE3544-5D90-A30B-7C18-22C276FBA97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172182" y="2994103"/>
            <a:ext cx="4004038" cy="386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397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D780-B5EC-C5F0-D1F7-3D9B9ED4A205}"/>
            </a:ext>
          </a:extLst>
        </p:cNvPr>
        <p:cNvGrpSpPr/>
        <p:nvPr/>
      </p:nvGrpSpPr>
      <p:grpSpPr>
        <a:xfrm>
          <a:off x="0" y="0"/>
          <a:ext cx="0" cy="0"/>
          <a:chOff x="0" y="0"/>
          <a:chExt cx="0" cy="0"/>
        </a:xfrm>
      </p:grpSpPr>
      <p:sp>
        <p:nvSpPr>
          <p:cNvPr id="14" name="Заголовок 1">
            <a:extLst>
              <a:ext uri="{FF2B5EF4-FFF2-40B4-BE49-F238E27FC236}">
                <a16:creationId xmlns:a16="http://schemas.microsoft.com/office/drawing/2014/main" id="{51A05CD0-94C0-D484-2D61-D8A324CF1A59}"/>
              </a:ext>
            </a:extLst>
          </p:cNvPr>
          <p:cNvSpPr>
            <a:spLocks noGrp="1"/>
          </p:cNvSpPr>
          <p:nvPr>
            <p:ph type="title"/>
          </p:nvPr>
        </p:nvSpPr>
        <p:spPr>
          <a:xfrm>
            <a:off x="273460" y="305771"/>
            <a:ext cx="2463599" cy="452432"/>
          </a:xfrm>
        </p:spPr>
        <p:txBody>
          <a:bodyPr rtlCol="0"/>
          <a:lstStyle/>
          <a:p>
            <a:pPr rtl="0"/>
            <a:r>
              <a:rPr lang="ru-RU" sz="2600" noProof="1"/>
              <a:t>ЛР1</a:t>
            </a:r>
          </a:p>
        </p:txBody>
      </p:sp>
      <p:sp>
        <p:nvSpPr>
          <p:cNvPr id="6" name="Текст 5">
            <a:extLst>
              <a:ext uri="{FF2B5EF4-FFF2-40B4-BE49-F238E27FC236}">
                <a16:creationId xmlns:a16="http://schemas.microsoft.com/office/drawing/2014/main" id="{083E0AFD-7C9C-CE44-A66F-3EB512ED787E}"/>
              </a:ext>
            </a:extLst>
          </p:cNvPr>
          <p:cNvSpPr>
            <a:spLocks noGrp="1"/>
          </p:cNvSpPr>
          <p:nvPr>
            <p:ph type="body" sz="quarter" idx="16"/>
          </p:nvPr>
        </p:nvSpPr>
        <p:spPr>
          <a:xfrm>
            <a:off x="3162300" y="213438"/>
            <a:ext cx="8477250" cy="757130"/>
          </a:xfrm>
        </p:spPr>
        <p:txBody>
          <a:bodyPr rtlCol="0"/>
          <a:lstStyle/>
          <a:p>
            <a:pPr algn="just">
              <a:spcBef>
                <a:spcPts val="0"/>
              </a:spcBef>
            </a:pPr>
            <a:r>
              <a:rPr lang="ru-RU" noProof="1">
                <a:solidFill>
                  <a:srgbClr val="FFC000"/>
                </a:solidFill>
              </a:rPr>
              <a:t>Также были описаны достоинства и недостатки применения помощников для проф. деятельности</a:t>
            </a:r>
          </a:p>
        </p:txBody>
      </p:sp>
      <p:graphicFrame>
        <p:nvGraphicFramePr>
          <p:cNvPr id="3" name="Таблица 2">
            <a:extLst>
              <a:ext uri="{FF2B5EF4-FFF2-40B4-BE49-F238E27FC236}">
                <a16:creationId xmlns:a16="http://schemas.microsoft.com/office/drawing/2014/main" id="{0031E8E1-FA29-7DBE-54D9-E16E6942BD05}"/>
              </a:ext>
            </a:extLst>
          </p:cNvPr>
          <p:cNvGraphicFramePr>
            <a:graphicFrameLocks noGrp="1"/>
          </p:cNvGraphicFramePr>
          <p:nvPr>
            <p:extLst>
              <p:ext uri="{D42A27DB-BD31-4B8C-83A1-F6EECF244321}">
                <p14:modId xmlns:p14="http://schemas.microsoft.com/office/powerpoint/2010/main" val="134781185"/>
              </p:ext>
            </p:extLst>
          </p:nvPr>
        </p:nvGraphicFramePr>
        <p:xfrm>
          <a:off x="3927565" y="1210492"/>
          <a:ext cx="7968344" cy="4894572"/>
        </p:xfrm>
        <a:graphic>
          <a:graphicData uri="http://schemas.openxmlformats.org/drawingml/2006/table">
            <a:tbl>
              <a:tblPr firstRow="1" firstCol="1" bandRow="1">
                <a:tableStyleId>{B301B821-A1FF-4177-AEE7-76D212191A09}</a:tableStyleId>
              </a:tblPr>
              <a:tblGrid>
                <a:gridCol w="3984172">
                  <a:extLst>
                    <a:ext uri="{9D8B030D-6E8A-4147-A177-3AD203B41FA5}">
                      <a16:colId xmlns:a16="http://schemas.microsoft.com/office/drawing/2014/main" val="2364741306"/>
                    </a:ext>
                  </a:extLst>
                </a:gridCol>
                <a:gridCol w="3984172">
                  <a:extLst>
                    <a:ext uri="{9D8B030D-6E8A-4147-A177-3AD203B41FA5}">
                      <a16:colId xmlns:a16="http://schemas.microsoft.com/office/drawing/2014/main" val="3095712240"/>
                    </a:ext>
                  </a:extLst>
                </a:gridCol>
              </a:tblGrid>
              <a:tr h="243440">
                <a:tc>
                  <a:txBody>
                    <a:bodyPr/>
                    <a:lstStyle/>
                    <a:p>
                      <a:pPr algn="ctr">
                        <a:lnSpc>
                          <a:spcPct val="150000"/>
                        </a:lnSpc>
                        <a:buNone/>
                      </a:pPr>
                      <a:r>
                        <a:rPr lang="ru-RU" sz="1100" kern="100" dirty="0">
                          <a:effectLst/>
                        </a:rPr>
                        <a:t>Достоинства</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310" marR="17310" marT="0" marB="0"/>
                </a:tc>
                <a:tc>
                  <a:txBody>
                    <a:bodyPr/>
                    <a:lstStyle/>
                    <a:p>
                      <a:pPr algn="ctr">
                        <a:lnSpc>
                          <a:spcPct val="150000"/>
                        </a:lnSpc>
                        <a:buNone/>
                      </a:pPr>
                      <a:r>
                        <a:rPr lang="ru-RU" sz="1100" kern="100" dirty="0">
                          <a:effectLst/>
                        </a:rPr>
                        <a:t>Недостатки</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310" marR="17310" marT="0" marB="0"/>
                </a:tc>
                <a:extLst>
                  <a:ext uri="{0D108BD9-81ED-4DB2-BD59-A6C34878D82A}">
                    <a16:rowId xmlns:a16="http://schemas.microsoft.com/office/drawing/2014/main" val="2089335558"/>
                  </a:ext>
                </a:extLst>
              </a:tr>
              <a:tr h="4651132">
                <a:tc>
                  <a:txBody>
                    <a:bodyPr/>
                    <a:lstStyle/>
                    <a:p>
                      <a:pPr algn="just">
                        <a:lnSpc>
                          <a:spcPct val="115000"/>
                        </a:lnSpc>
                        <a:buNone/>
                      </a:pPr>
                      <a:r>
                        <a:rPr lang="ru-RU" sz="1100" b="0" kern="100" dirty="0">
                          <a:solidFill>
                            <a:schemeClr val="dk1"/>
                          </a:solidFill>
                          <a:effectLst/>
                          <a:latin typeface="+mn-lt"/>
                          <a:ea typeface="+mn-ea"/>
                          <a:cs typeface="+mn-cs"/>
                        </a:rPr>
                        <a:t>Экономия времени и автоматизация</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Быстро генерируют тексты, коды, идеи.</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Автоматизируют рутинные задачи (анализ данных, переводы, написание документов).</a:t>
                      </a:r>
                    </a:p>
                    <a:p>
                      <a:pPr algn="just">
                        <a:lnSpc>
                          <a:spcPct val="115000"/>
                        </a:lnSpc>
                        <a:buNone/>
                      </a:pPr>
                      <a:r>
                        <a:rPr lang="ru-RU" sz="1100" b="0" kern="100" dirty="0">
                          <a:solidFill>
                            <a:schemeClr val="dk1"/>
                          </a:solidFill>
                          <a:effectLst/>
                          <a:latin typeface="+mn-lt"/>
                          <a:ea typeface="+mn-ea"/>
                          <a:cs typeface="+mn-cs"/>
                        </a:rPr>
                        <a:t>Широкий кругозор и знание разных тем</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Обладают обширной базой знаний по разным областям.</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Хорошо подходят для обучения и поиска новых идей.</a:t>
                      </a:r>
                    </a:p>
                    <a:p>
                      <a:pPr algn="just">
                        <a:lnSpc>
                          <a:spcPct val="115000"/>
                        </a:lnSpc>
                        <a:buNone/>
                      </a:pPr>
                      <a:r>
                        <a:rPr lang="ru-RU" sz="1100" b="0" kern="100" dirty="0">
                          <a:solidFill>
                            <a:schemeClr val="dk1"/>
                          </a:solidFill>
                          <a:effectLst/>
                          <a:latin typeface="+mn-lt"/>
                          <a:ea typeface="+mn-ea"/>
                          <a:cs typeface="+mn-cs"/>
                        </a:rPr>
                        <a:t>Гибкость и персонализация</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Могут адаптироваться под стиль общения пользователя.</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Позволяют решать разные задачи: от кодинга до креатива.</a:t>
                      </a:r>
                    </a:p>
                    <a:p>
                      <a:pPr algn="just">
                        <a:lnSpc>
                          <a:spcPct val="115000"/>
                        </a:lnSpc>
                        <a:buNone/>
                      </a:pPr>
                      <a:r>
                        <a:rPr lang="ru-RU" sz="1100" b="0" kern="100" dirty="0">
                          <a:solidFill>
                            <a:schemeClr val="dk1"/>
                          </a:solidFill>
                          <a:effectLst/>
                          <a:latin typeface="+mn-lt"/>
                          <a:ea typeface="+mn-ea"/>
                          <a:cs typeface="+mn-cs"/>
                        </a:rPr>
                        <a:t>Поддержка на разных языках</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ChatGPT и Gemini хорошо работают с английским и русским.</a:t>
                      </a:r>
                    </a:p>
                    <a:p>
                      <a:pPr marL="342900" lvl="0" indent="-342900" algn="just">
                        <a:lnSpc>
                          <a:spcPct val="115000"/>
                        </a:lnSpc>
                        <a:buSzPts val="1000"/>
                        <a:buFont typeface="Symbol" panose="05050102010706020507" pitchFamily="18" charset="2"/>
                        <a:buChar char=""/>
                        <a:tabLst>
                          <a:tab pos="457200" algn="l"/>
                        </a:tabLst>
                      </a:pPr>
                      <a:r>
                        <a:rPr lang="ru-RU" sz="1100" b="0" kern="100" dirty="0" err="1">
                          <a:solidFill>
                            <a:schemeClr val="dk1"/>
                          </a:solidFill>
                          <a:effectLst/>
                          <a:latin typeface="+mn-lt"/>
                          <a:ea typeface="+mn-ea"/>
                          <a:cs typeface="+mn-cs"/>
                        </a:rPr>
                        <a:t>DeepSeek</a:t>
                      </a:r>
                      <a:r>
                        <a:rPr lang="ru-RU" sz="1100" b="0" kern="100" dirty="0">
                          <a:solidFill>
                            <a:schemeClr val="dk1"/>
                          </a:solidFill>
                          <a:effectLst/>
                          <a:latin typeface="+mn-lt"/>
                          <a:ea typeface="+mn-ea"/>
                          <a:cs typeface="+mn-cs"/>
                        </a:rPr>
                        <a:t> лучше понимает китайский.</a:t>
                      </a:r>
                    </a:p>
                    <a:p>
                      <a:pPr marL="342900" lvl="0" indent="-342900" algn="just">
                        <a:lnSpc>
                          <a:spcPct val="115000"/>
                        </a:lnSpc>
                        <a:buSzPts val="1000"/>
                        <a:buFont typeface="Symbol" panose="05050102010706020507" pitchFamily="18" charset="2"/>
                        <a:buChar char=""/>
                        <a:tabLst>
                          <a:tab pos="457200" algn="l"/>
                        </a:tabLst>
                      </a:pPr>
                      <a:r>
                        <a:rPr lang="ru-RU" sz="1100" b="0" kern="100" dirty="0" err="1">
                          <a:solidFill>
                            <a:schemeClr val="dk1"/>
                          </a:solidFill>
                          <a:effectLst/>
                          <a:latin typeface="+mn-lt"/>
                          <a:ea typeface="+mn-ea"/>
                          <a:cs typeface="+mn-cs"/>
                        </a:rPr>
                        <a:t>YandexGPT</a:t>
                      </a:r>
                      <a:r>
                        <a:rPr lang="ru-RU" sz="1100" b="0" kern="100" dirty="0">
                          <a:solidFill>
                            <a:schemeClr val="dk1"/>
                          </a:solidFill>
                          <a:effectLst/>
                          <a:latin typeface="+mn-lt"/>
                          <a:ea typeface="+mn-ea"/>
                          <a:cs typeface="+mn-cs"/>
                        </a:rPr>
                        <a:t> больше ориентирован на русский рынок.</a:t>
                      </a:r>
                    </a:p>
                    <a:p>
                      <a:pPr algn="just">
                        <a:lnSpc>
                          <a:spcPct val="115000"/>
                        </a:lnSpc>
                        <a:buNone/>
                      </a:pPr>
                      <a:r>
                        <a:rPr lang="ru-RU" sz="1100" b="0" kern="100" dirty="0">
                          <a:solidFill>
                            <a:schemeClr val="dk1"/>
                          </a:solidFill>
                          <a:effectLst/>
                          <a:latin typeface="+mn-lt"/>
                          <a:ea typeface="+mn-ea"/>
                          <a:cs typeface="+mn-cs"/>
                        </a:rPr>
                        <a:t>Творческий генеративный потенциал</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Генерируют стихи, сценарии, дизайн-концепции, музыку.</a:t>
                      </a:r>
                    </a:p>
                    <a:p>
                      <a:pPr marL="342900" lvl="0" indent="-342900" algn="just">
                        <a:lnSpc>
                          <a:spcPct val="115000"/>
                        </a:lnSpc>
                        <a:buSzPts val="1000"/>
                        <a:buFont typeface="Symbol" panose="05050102010706020507" pitchFamily="18" charset="2"/>
                        <a:buChar char=""/>
                        <a:tabLst>
                          <a:tab pos="457200" algn="l"/>
                        </a:tabLst>
                      </a:pPr>
                      <a:r>
                        <a:rPr lang="ru-RU" sz="1100" b="0" kern="100" dirty="0">
                          <a:solidFill>
                            <a:schemeClr val="dk1"/>
                          </a:solidFill>
                          <a:effectLst/>
                          <a:latin typeface="+mn-lt"/>
                          <a:ea typeface="+mn-ea"/>
                          <a:cs typeface="+mn-cs"/>
                        </a:rPr>
                        <a:t>Помогают в креативных индустриях и маркетинге.</a:t>
                      </a:r>
                    </a:p>
                    <a:p>
                      <a:pPr algn="just">
                        <a:lnSpc>
                          <a:spcPct val="115000"/>
                        </a:lnSpc>
                        <a:buNone/>
                      </a:pPr>
                      <a:r>
                        <a:rPr lang="ru-RU" sz="1100" b="0" kern="100" dirty="0">
                          <a:effectLst/>
                        </a:rPr>
                        <a:t> </a:t>
                      </a:r>
                      <a:endParaRPr lang="ru-RU" sz="1100" b="0" kern="100" dirty="0">
                        <a:effectLst/>
                        <a:latin typeface="Times New Roman" panose="02020603050405020304" pitchFamily="18" charset="0"/>
                        <a:ea typeface="+mn-ea"/>
                        <a:cs typeface="Times New Roman" panose="02020603050405020304" pitchFamily="18" charset="0"/>
                      </a:endParaRPr>
                    </a:p>
                  </a:txBody>
                  <a:tcPr marL="17310" marR="17310" marT="0" marB="0">
                    <a:lnR w="12700" cap="flat" cmpd="sng" algn="ctr">
                      <a:solidFill>
                        <a:schemeClr val="tx1"/>
                      </a:solidFill>
                      <a:prstDash val="solid"/>
                      <a:round/>
                      <a:headEnd type="none" w="med" len="med"/>
                      <a:tailEnd type="none" w="med" len="med"/>
                    </a:lnR>
                  </a:tcPr>
                </a:tc>
                <a:tc>
                  <a:txBody>
                    <a:bodyPr/>
                    <a:lstStyle/>
                    <a:p>
                      <a:pPr algn="just">
                        <a:lnSpc>
                          <a:spcPct val="115000"/>
                        </a:lnSpc>
                        <a:buNone/>
                      </a:pPr>
                      <a:r>
                        <a:rPr lang="ru-RU" sz="1100" kern="100" dirty="0">
                          <a:effectLst/>
                        </a:rPr>
                        <a:t>Риск генерации ошибок</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Не всегда точны, могут выдавать некорректные или устаревшие данные.</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Могут "галлюцинировать" — придумывать факты.</a:t>
                      </a:r>
                    </a:p>
                    <a:p>
                      <a:pPr algn="just">
                        <a:lnSpc>
                          <a:spcPct val="115000"/>
                        </a:lnSpc>
                        <a:buNone/>
                      </a:pPr>
                      <a:r>
                        <a:rPr lang="ru-RU" sz="1100" kern="100" dirty="0">
                          <a:effectLst/>
                        </a:rPr>
                        <a:t>Ограничения в реальном времени</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Некоторые модели (например, ChatGPT) могут не иметь доступа к свежим данным.</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Для актуальных данных приходится использовать </a:t>
                      </a:r>
                      <a:r>
                        <a:rPr lang="ru-RU" sz="1100" kern="100" dirty="0" err="1">
                          <a:effectLst/>
                        </a:rPr>
                        <a:t>web</a:t>
                      </a:r>
                      <a:r>
                        <a:rPr lang="ru-RU" sz="1100" kern="100" dirty="0">
                          <a:effectLst/>
                        </a:rPr>
                        <a:t>-поиск.</a:t>
                      </a:r>
                    </a:p>
                    <a:p>
                      <a:pPr algn="just">
                        <a:lnSpc>
                          <a:spcPct val="115000"/>
                        </a:lnSpc>
                        <a:buNone/>
                      </a:pPr>
                      <a:r>
                        <a:rPr lang="ru-RU" sz="1100" kern="100" dirty="0">
                          <a:effectLst/>
                        </a:rPr>
                        <a:t>Проблемы с интерпретацией сложных запросов</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Иногда сложно задать точный запрос, и помощник может отвечать обобщённо.</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Технические темы требуют перепроверки и уточнения.</a:t>
                      </a:r>
                    </a:p>
                    <a:p>
                      <a:pPr algn="just">
                        <a:lnSpc>
                          <a:spcPct val="115000"/>
                        </a:lnSpc>
                        <a:buNone/>
                      </a:pPr>
                      <a:r>
                        <a:rPr lang="ru-RU" sz="1100" kern="100" dirty="0">
                          <a:effectLst/>
                        </a:rPr>
                        <a:t>Конфиденциальность и безопасность</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Нельзя вводить чувствительную информацию, так как ответы могут анализироваться разработчиками моделей.</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В корпоративных средах есть риски утечки данных.</a:t>
                      </a:r>
                    </a:p>
                    <a:p>
                      <a:pPr algn="just">
                        <a:lnSpc>
                          <a:spcPct val="115000"/>
                        </a:lnSpc>
                        <a:buNone/>
                      </a:pPr>
                      <a:r>
                        <a:rPr lang="ru-RU" sz="1100" kern="100" dirty="0">
                          <a:effectLst/>
                        </a:rPr>
                        <a:t>Ограничения по функционалу</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Генеративные ИИ не заменяют специализированные инструменты (например, Excel, MATLAB).</a:t>
                      </a:r>
                    </a:p>
                    <a:p>
                      <a:pPr marL="342900" lvl="0" indent="-342900" algn="just">
                        <a:lnSpc>
                          <a:spcPct val="115000"/>
                        </a:lnSpc>
                        <a:buSzPts val="1000"/>
                        <a:buFont typeface="Symbol" panose="05050102010706020507" pitchFamily="18" charset="2"/>
                        <a:buChar char=""/>
                        <a:tabLst>
                          <a:tab pos="457200" algn="l"/>
                        </a:tabLst>
                      </a:pPr>
                      <a:r>
                        <a:rPr lang="ru-RU" sz="1100" kern="100" dirty="0">
                          <a:effectLst/>
                        </a:rPr>
                        <a:t>В программировании часто дают решения, которые нужно дорабатывать вручную.</a:t>
                      </a:r>
                    </a:p>
                    <a:p>
                      <a:pPr algn="just">
                        <a:lnSpc>
                          <a:spcPct val="115000"/>
                        </a:lnSpc>
                        <a:buNone/>
                      </a:pPr>
                      <a:r>
                        <a:rPr lang="ru-RU" sz="1100" kern="100" dirty="0">
                          <a:effectLst/>
                        </a:rPr>
                        <a:t> </a:t>
                      </a:r>
                      <a:endParaRPr lang="ru-RU"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310" marR="1731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42328239"/>
                  </a:ext>
                </a:extLst>
              </a:tr>
            </a:tbl>
          </a:graphicData>
        </a:graphic>
      </p:graphicFrame>
      <p:pic>
        <p:nvPicPr>
          <p:cNvPr id="4" name="Picture 2" descr="https://flyclipart.com/thumb2/image-496616.png">
            <a:extLst>
              <a:ext uri="{FF2B5EF4-FFF2-40B4-BE49-F238E27FC236}">
                <a16:creationId xmlns:a16="http://schemas.microsoft.com/office/drawing/2014/main" id="{4C08FAD0-6491-674E-01CC-76800D143C04}"/>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3158" b="97237" l="5833" r="95595"/>
                    </a14:imgEffect>
                  </a14:imgLayer>
                </a14:imgProps>
              </a:ext>
              <a:ext uri="{28A0092B-C50C-407E-A947-70E740481C1C}">
                <a14:useLocalDpi xmlns:a14="http://schemas.microsoft.com/office/drawing/2010/main" val="0"/>
              </a:ext>
            </a:extLst>
          </a:blip>
          <a:srcRect l="9257" t="2882" r="11768" b="2781"/>
          <a:stretch/>
        </p:blipFill>
        <p:spPr bwMode="auto">
          <a:xfrm>
            <a:off x="0" y="2937848"/>
            <a:ext cx="3569082" cy="385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8101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Создание истории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8384585_TF16401425" id="{4FFF853C-F0E9-4B05-9CA1-10297EE6468B}" vid="{02125B37-770C-4DA6-8E58-EF00A86C7FC3}"/>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schemaRef ds:uri="http://schemas.openxmlformats.org/package/2006/metadata/core-properties"/>
    <ds:schemaRef ds:uri="16c05727-aa75-4e4a-9b5f-8a80a1165891"/>
    <ds:schemaRef ds:uri="http://purl.org/dc/elements/1.1/"/>
    <ds:schemaRef ds:uri="http://schemas.microsoft.com/office/2006/metadata/properties"/>
    <ds:schemaRef ds:uri="http://purl.org/dc/terms/"/>
    <ds:schemaRef ds:uri="http://schemas.microsoft.com/office/infopath/2007/PartnerControls"/>
    <ds:schemaRef ds:uri="http://schemas.microsoft.com/office/2006/documentManagement/typ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tf16401425_win32</Template>
  <TotalTime>0</TotalTime>
  <Words>2811</Words>
  <Application>Microsoft Office PowerPoint</Application>
  <PresentationFormat>Широкоэкранный</PresentationFormat>
  <Paragraphs>416</Paragraphs>
  <Slides>35</Slides>
  <Notes>35</Notes>
  <HiddenSlides>0</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35</vt:i4>
      </vt:variant>
    </vt:vector>
  </HeadingPairs>
  <TitlesOfParts>
    <vt:vector size="49" baseType="lpstr">
      <vt:lpstr>Arial</vt:lpstr>
      <vt:lpstr>Arial Black</vt:lpstr>
      <vt:lpstr>Calibri</vt:lpstr>
      <vt:lpstr>Courier New</vt:lpstr>
      <vt:lpstr>Georgia</vt:lpstr>
      <vt:lpstr>Segoe UI</vt:lpstr>
      <vt:lpstr>Segoe UI (Основной текст)</vt:lpstr>
      <vt:lpstr>Segoe UI Black</vt:lpstr>
      <vt:lpstr>Segoe UI Semibold</vt:lpstr>
      <vt:lpstr>Segoe UI Semilight</vt:lpstr>
      <vt:lpstr>Symbol</vt:lpstr>
      <vt:lpstr>Times New Roman</vt:lpstr>
      <vt:lpstr>Wingdings</vt:lpstr>
      <vt:lpstr>Создание истории Neal Creative</vt:lpstr>
      <vt:lpstr>Лабораторные работы</vt:lpstr>
      <vt:lpstr>ЛР1</vt:lpstr>
      <vt:lpstr>ЛР1</vt:lpstr>
      <vt:lpstr>ЛР1</vt:lpstr>
      <vt:lpstr>ЛР1</vt:lpstr>
      <vt:lpstr>ЛР1</vt:lpstr>
      <vt:lpstr>ЛР1</vt:lpstr>
      <vt:lpstr>ЛР1</vt:lpstr>
      <vt:lpstr>ЛР1</vt:lpstr>
      <vt:lpstr>ЛР1</vt:lpstr>
      <vt:lpstr>Задание 1</vt:lpstr>
      <vt:lpstr>Задание 1</vt:lpstr>
      <vt:lpstr>Задание 1</vt:lpstr>
      <vt:lpstr>Задание 1</vt:lpstr>
      <vt:lpstr>Задание 1</vt:lpstr>
      <vt:lpstr>Задание 2</vt:lpstr>
      <vt:lpstr>Задание 2</vt:lpstr>
      <vt:lpstr>Задание 2</vt:lpstr>
      <vt:lpstr>Задание 2</vt:lpstr>
      <vt:lpstr>Задание 2</vt:lpstr>
      <vt:lpstr>Задание 2</vt:lpstr>
      <vt:lpstr>Задание 3</vt:lpstr>
      <vt:lpstr>Задание 3</vt:lpstr>
      <vt:lpstr>Задание 4</vt:lpstr>
      <vt:lpstr>Задание 4</vt:lpstr>
      <vt:lpstr>Задание 4</vt:lpstr>
      <vt:lpstr>Задание 4</vt:lpstr>
      <vt:lpstr>Задание 4</vt:lpstr>
      <vt:lpstr>Задание 5</vt:lpstr>
      <vt:lpstr>Задание 5</vt:lpstr>
      <vt:lpstr>Задание 5</vt:lpstr>
      <vt:lpstr>Задание 6</vt:lpstr>
      <vt:lpstr>Задание 6</vt:lpstr>
      <vt:lpstr>Задание 6</vt:lpstr>
      <vt:lpstr>Презентация PowerPoint</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2022-11-05T07:32:34Z</dcterms:created>
  <dcterms:modified xsi:type="dcterms:W3CDTF">2025-04-21T21:51:06Z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